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2"/>
  </p:notesMasterIdLst>
  <p:handoutMasterIdLst>
    <p:handoutMasterId r:id="rId43"/>
  </p:handoutMasterIdLst>
  <p:sldIdLst>
    <p:sldId id="364" r:id="rId2"/>
    <p:sldId id="397" r:id="rId3"/>
    <p:sldId id="266" r:id="rId4"/>
    <p:sldId id="268" r:id="rId5"/>
    <p:sldId id="267" r:id="rId6"/>
    <p:sldId id="273" r:id="rId7"/>
    <p:sldId id="302" r:id="rId8"/>
    <p:sldId id="353" r:id="rId9"/>
    <p:sldId id="305" r:id="rId10"/>
    <p:sldId id="339" r:id="rId11"/>
    <p:sldId id="390" r:id="rId12"/>
    <p:sldId id="341" r:id="rId13"/>
    <p:sldId id="385" r:id="rId14"/>
    <p:sldId id="310" r:id="rId15"/>
    <p:sldId id="347" r:id="rId16"/>
    <p:sldId id="378" r:id="rId17"/>
    <p:sldId id="379" r:id="rId18"/>
    <p:sldId id="380" r:id="rId19"/>
    <p:sldId id="315" r:id="rId20"/>
    <p:sldId id="291" r:id="rId21"/>
    <p:sldId id="360" r:id="rId22"/>
    <p:sldId id="375" r:id="rId23"/>
    <p:sldId id="377" r:id="rId24"/>
    <p:sldId id="386" r:id="rId25"/>
    <p:sldId id="370" r:id="rId26"/>
    <p:sldId id="373" r:id="rId27"/>
    <p:sldId id="290" r:id="rId28"/>
    <p:sldId id="276" r:id="rId29"/>
    <p:sldId id="391" r:id="rId30"/>
    <p:sldId id="392" r:id="rId31"/>
    <p:sldId id="399" r:id="rId32"/>
    <p:sldId id="381" r:id="rId33"/>
    <p:sldId id="387" r:id="rId34"/>
    <p:sldId id="383" r:id="rId35"/>
    <p:sldId id="388" r:id="rId36"/>
    <p:sldId id="398" r:id="rId37"/>
    <p:sldId id="394" r:id="rId38"/>
    <p:sldId id="297" r:id="rId39"/>
    <p:sldId id="295" r:id="rId40"/>
    <p:sldId id="293" r:id="rId4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DAAB4A4F-7436-498C-A83B-D326B5551872}">
          <p14:sldIdLst>
            <p14:sldId id="364"/>
            <p14:sldId id="397"/>
            <p14:sldId id="266"/>
            <p14:sldId id="268"/>
            <p14:sldId id="267"/>
            <p14:sldId id="273"/>
            <p14:sldId id="302"/>
            <p14:sldId id="353"/>
            <p14:sldId id="305"/>
            <p14:sldId id="339"/>
            <p14:sldId id="390"/>
            <p14:sldId id="341"/>
            <p14:sldId id="385"/>
            <p14:sldId id="310"/>
            <p14:sldId id="347"/>
            <p14:sldId id="378"/>
            <p14:sldId id="379"/>
            <p14:sldId id="380"/>
            <p14:sldId id="315"/>
            <p14:sldId id="291"/>
            <p14:sldId id="360"/>
            <p14:sldId id="375"/>
            <p14:sldId id="377"/>
            <p14:sldId id="386"/>
            <p14:sldId id="370"/>
            <p14:sldId id="373"/>
            <p14:sldId id="290"/>
            <p14:sldId id="276"/>
            <p14:sldId id="391"/>
            <p14:sldId id="392"/>
            <p14:sldId id="399"/>
            <p14:sldId id="381"/>
            <p14:sldId id="387"/>
            <p14:sldId id="383"/>
            <p14:sldId id="388"/>
            <p14:sldId id="398"/>
            <p14:sldId id="394"/>
            <p14:sldId id="297"/>
            <p14:sldId id="295"/>
            <p14:sldId id="2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14B09"/>
    <a:srgbClr val="FFFFFF"/>
    <a:srgbClr val="F4F8FA"/>
    <a:srgbClr val="FFFF99"/>
    <a:srgbClr val="000000"/>
    <a:srgbClr val="E8E9E7"/>
    <a:srgbClr val="C3C4C0"/>
    <a:srgbClr val="DFDFDD"/>
    <a:srgbClr val="E0F6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15" autoAdjust="0"/>
    <p:restoredTop sz="88903" autoAdjust="0"/>
  </p:normalViewPr>
  <p:slideViewPr>
    <p:cSldViewPr snapToGrid="0">
      <p:cViewPr>
        <p:scale>
          <a:sx n="80" d="100"/>
          <a:sy n="80" d="100"/>
        </p:scale>
        <p:origin x="-1200"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11244A4-4485-4164-B7CC-F5EDB6443E93}" type="datetimeFigureOut">
              <a:rPr lang="en-US" smtClean="0"/>
              <a:t>1/26/2026</a:t>
            </a:fld>
            <a:endParaRPr lang="en-US" dirty="0"/>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6957978-4BAE-4A0B-85F0-0DECBDA4F5EE}" type="slidenum">
              <a:rPr lang="en-US" smtClean="0"/>
              <a:t>‹#›</a:t>
            </a:fld>
            <a:endParaRPr lang="en-US" dirty="0"/>
          </a:p>
        </p:txBody>
      </p:sp>
    </p:spTree>
    <p:extLst>
      <p:ext uri="{BB962C8B-B14F-4D97-AF65-F5344CB8AC3E}">
        <p14:creationId xmlns:p14="http://schemas.microsoft.com/office/powerpoint/2010/main" val="1625439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200465-A1B9-4368-A044-79ABDC47676E}" type="datetimeFigureOut">
              <a:rPr lang="en-US" smtClean="0"/>
              <a:t>1/26/2026</a:t>
            </a:fld>
            <a:endParaRPr lang="en-US" dirty="0"/>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967C382-12D9-4496-99BA-FDD0600E37FF}" type="slidenum">
              <a:rPr lang="en-US" smtClean="0"/>
              <a:t>‹#›</a:t>
            </a:fld>
            <a:endParaRPr lang="en-US" dirty="0"/>
          </a:p>
        </p:txBody>
      </p:sp>
    </p:spTree>
    <p:extLst>
      <p:ext uri="{BB962C8B-B14F-4D97-AF65-F5344CB8AC3E}">
        <p14:creationId xmlns:p14="http://schemas.microsoft.com/office/powerpoint/2010/main" val="102136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9</a:t>
            </a:fld>
            <a:endParaRPr lang="en-US" dirty="0"/>
          </a:p>
        </p:txBody>
      </p:sp>
    </p:spTree>
    <p:extLst>
      <p:ext uri="{BB962C8B-B14F-4D97-AF65-F5344CB8AC3E}">
        <p14:creationId xmlns:p14="http://schemas.microsoft.com/office/powerpoint/2010/main" val="356789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7C382-12D9-4496-99BA-FDD0600E37FF}" type="slidenum">
              <a:rPr lang="en-US" smtClean="0"/>
              <a:t>37</a:t>
            </a:fld>
            <a:endParaRPr lang="en-US" dirty="0"/>
          </a:p>
        </p:txBody>
      </p:sp>
    </p:spTree>
    <p:extLst>
      <p:ext uri="{BB962C8B-B14F-4D97-AF65-F5344CB8AC3E}">
        <p14:creationId xmlns:p14="http://schemas.microsoft.com/office/powerpoint/2010/main" val="4254864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38</a:t>
            </a:fld>
            <a:endParaRPr lang="en-US" dirty="0"/>
          </a:p>
        </p:txBody>
      </p:sp>
    </p:spTree>
    <p:extLst>
      <p:ext uri="{BB962C8B-B14F-4D97-AF65-F5344CB8AC3E}">
        <p14:creationId xmlns:p14="http://schemas.microsoft.com/office/powerpoint/2010/main" val="229967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39</a:t>
            </a:fld>
            <a:endParaRPr lang="en-US" dirty="0"/>
          </a:p>
        </p:txBody>
      </p:sp>
    </p:spTree>
    <p:extLst>
      <p:ext uri="{BB962C8B-B14F-4D97-AF65-F5344CB8AC3E}">
        <p14:creationId xmlns:p14="http://schemas.microsoft.com/office/powerpoint/2010/main" val="1491654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40</a:t>
            </a:fld>
            <a:endParaRPr lang="en-US" dirty="0"/>
          </a:p>
        </p:txBody>
      </p:sp>
    </p:spTree>
    <p:extLst>
      <p:ext uri="{BB962C8B-B14F-4D97-AF65-F5344CB8AC3E}">
        <p14:creationId xmlns:p14="http://schemas.microsoft.com/office/powerpoint/2010/main" val="408097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Tree>
    <p:extLst>
      <p:ext uri="{BB962C8B-B14F-4D97-AF65-F5344CB8AC3E}">
        <p14:creationId xmlns:p14="http://schemas.microsoft.com/office/powerpoint/2010/main" val="199761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15</a:t>
            </a:fld>
            <a:endParaRPr lang="en-US" dirty="0"/>
          </a:p>
        </p:txBody>
      </p:sp>
    </p:spTree>
    <p:extLst>
      <p:ext uri="{BB962C8B-B14F-4D97-AF65-F5344CB8AC3E}">
        <p14:creationId xmlns:p14="http://schemas.microsoft.com/office/powerpoint/2010/main" val="185402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21</a:t>
            </a:fld>
            <a:endParaRPr lang="en-US" dirty="0"/>
          </a:p>
        </p:txBody>
      </p:sp>
    </p:spTree>
    <p:extLst>
      <p:ext uri="{BB962C8B-B14F-4D97-AF65-F5344CB8AC3E}">
        <p14:creationId xmlns:p14="http://schemas.microsoft.com/office/powerpoint/2010/main" val="182667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27</a:t>
            </a:fld>
            <a:endParaRPr lang="en-US" dirty="0"/>
          </a:p>
        </p:txBody>
      </p:sp>
    </p:spTree>
    <p:extLst>
      <p:ext uri="{BB962C8B-B14F-4D97-AF65-F5344CB8AC3E}">
        <p14:creationId xmlns:p14="http://schemas.microsoft.com/office/powerpoint/2010/main" val="389829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28</a:t>
            </a:fld>
            <a:endParaRPr lang="en-US" dirty="0"/>
          </a:p>
        </p:txBody>
      </p:sp>
    </p:spTree>
    <p:extLst>
      <p:ext uri="{BB962C8B-B14F-4D97-AF65-F5344CB8AC3E}">
        <p14:creationId xmlns:p14="http://schemas.microsoft.com/office/powerpoint/2010/main" val="357912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3967C382-12D9-4496-99BA-FDD0600E37FF}" type="slidenum">
              <a:rPr lang="en-US" smtClean="0"/>
              <a:t>31</a:t>
            </a:fld>
            <a:endParaRPr lang="en-US" dirty="0"/>
          </a:p>
        </p:txBody>
      </p:sp>
    </p:spTree>
    <p:extLst>
      <p:ext uri="{BB962C8B-B14F-4D97-AF65-F5344CB8AC3E}">
        <p14:creationId xmlns:p14="http://schemas.microsoft.com/office/powerpoint/2010/main" val="111817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33</a:t>
            </a:fld>
            <a:endParaRPr lang="en-US" dirty="0"/>
          </a:p>
        </p:txBody>
      </p:sp>
    </p:spTree>
    <p:extLst>
      <p:ext uri="{BB962C8B-B14F-4D97-AF65-F5344CB8AC3E}">
        <p14:creationId xmlns:p14="http://schemas.microsoft.com/office/powerpoint/2010/main" val="119780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35</a:t>
            </a:fld>
            <a:endParaRPr lang="en-US" dirty="0"/>
          </a:p>
        </p:txBody>
      </p:sp>
    </p:spTree>
    <p:extLst>
      <p:ext uri="{BB962C8B-B14F-4D97-AF65-F5344CB8AC3E}">
        <p14:creationId xmlns:p14="http://schemas.microsoft.com/office/powerpoint/2010/main" val="477766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a:xfrm>
            <a:off x="2692397" y="5037663"/>
            <a:ext cx="5214635" cy="279400"/>
          </a:xfrm>
        </p:spPr>
        <p:txBody>
          <a:bodyPr/>
          <a:lstStyle/>
          <a:p>
            <a:endParaRPr lang="zh-TW" altLang="en-US"/>
          </a:p>
        </p:txBody>
      </p:sp>
      <p:sp>
        <p:nvSpPr>
          <p:cNvPr id="6" name="Slide Number Placeholder 5"/>
          <p:cNvSpPr>
            <a:spLocks noGrp="1"/>
          </p:cNvSpPr>
          <p:nvPr>
            <p:ph type="sldNum" sz="quarter" idx="12"/>
          </p:nvPr>
        </p:nvSpPr>
        <p:spPr>
          <a:xfrm>
            <a:off x="8956900" y="5037663"/>
            <a:ext cx="551167" cy="279400"/>
          </a:xfrm>
        </p:spPr>
        <p:txBody>
          <a:bodyPr/>
          <a:lstStyle/>
          <a:p>
            <a:fld id="{1BE15F42-6CAC-4B54-BE82-8B0F054F5322}" type="slidenum">
              <a:rPr lang="zh-TW" altLang="en-US" smtClean="0"/>
              <a:t>‹#›</a:t>
            </a:fld>
            <a:endParaRPr lang="zh-TW" alt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0495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dirty="0"/>
              <a:t>按一下图示以新增图片</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dirty="0"/>
          </a:p>
        </p:txBody>
      </p:sp>
    </p:spTree>
    <p:extLst>
      <p:ext uri="{BB962C8B-B14F-4D97-AF65-F5344CB8AC3E}">
        <p14:creationId xmlns:p14="http://schemas.microsoft.com/office/powerpoint/2010/main" val="72638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807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476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spTree>
    <p:extLst>
      <p:ext uri="{BB962C8B-B14F-4D97-AF65-F5344CB8AC3E}">
        <p14:creationId xmlns:p14="http://schemas.microsoft.com/office/powerpoint/2010/main" val="2504353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691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175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8287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645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spTree>
    <p:extLst>
      <p:ext uri="{BB962C8B-B14F-4D97-AF65-F5344CB8AC3E}">
        <p14:creationId xmlns:p14="http://schemas.microsoft.com/office/powerpoint/2010/main" val="291897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74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dirty="0"/>
          </a:p>
        </p:txBody>
      </p:sp>
    </p:spTree>
    <p:extLst>
      <p:ext uri="{BB962C8B-B14F-4D97-AF65-F5344CB8AC3E}">
        <p14:creationId xmlns:p14="http://schemas.microsoft.com/office/powerpoint/2010/main" val="144597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83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063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BE15F42-6CAC-4B54-BE82-8B0F054F5322}" type="slidenum">
              <a:rPr lang="zh-TW" altLang="en-US" smtClean="0"/>
              <a:t>‹#›</a:t>
            </a:fld>
            <a:endParaRPr lang="zh-TW" altLang="en-US" dirty="0"/>
          </a:p>
        </p:txBody>
      </p:sp>
    </p:spTree>
    <p:extLst>
      <p:ext uri="{BB962C8B-B14F-4D97-AF65-F5344CB8AC3E}">
        <p14:creationId xmlns:p14="http://schemas.microsoft.com/office/powerpoint/2010/main" val="281380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926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zh-TW" altLang="en-US"/>
              <a:t>按一下以編輯母片標題樣式</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dirty="0"/>
              <a:t>按一下图示以新增图片</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2708A13-C97C-49B9-B5C5-DF17C60717D6}" type="datetimeFigureOut">
              <a:rPr lang="zh-TW" altLang="en-US" smtClean="0"/>
              <a:t>2026/1/26</a:t>
            </a:fld>
            <a:endParaRPr lang="zh-TW" altLang="en-US" dirty="0"/>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dirty="0"/>
          </a:p>
        </p:txBody>
      </p:sp>
    </p:spTree>
    <p:extLst>
      <p:ext uri="{BB962C8B-B14F-4D97-AF65-F5344CB8AC3E}">
        <p14:creationId xmlns:p14="http://schemas.microsoft.com/office/powerpoint/2010/main" val="176306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2708A13-C97C-49B9-B5C5-DF17C60717D6}" type="datetimeFigureOut">
              <a:rPr lang="zh-TW" altLang="en-US" smtClean="0"/>
              <a:t>2026/1/26</a:t>
            </a:fld>
            <a:endParaRPr lang="zh-TW" alt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TW"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E15F42-6CAC-4B54-BE82-8B0F054F5322}" type="slidenum">
              <a:rPr lang="zh-TW" altLang="en-US" smtClean="0"/>
              <a:t>‹#›</a:t>
            </a:fld>
            <a:endParaRPr lang="zh-TW" altLang="en-US" dirty="0"/>
          </a:p>
        </p:txBody>
      </p:sp>
    </p:spTree>
    <p:extLst>
      <p:ext uri="{BB962C8B-B14F-4D97-AF65-F5344CB8AC3E}">
        <p14:creationId xmlns:p14="http://schemas.microsoft.com/office/powerpoint/2010/main" val="272646045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8roIEWiUUEI"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5.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21.jpg"/></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8.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ccdi.gov.cn/yaowen/202009/W020200918299429187420.jpg">
            <a:extLst>
              <a:ext uri="{FF2B5EF4-FFF2-40B4-BE49-F238E27FC236}">
                <a16:creationId xmlns:a16="http://schemas.microsoft.com/office/drawing/2014/main" id="{46DD0C44-529C-AD97-B37D-9FC3DA907682}"/>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99851" y="-251827"/>
            <a:ext cx="12391697" cy="7016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3459677" y="2329973"/>
            <a:ext cx="5272645" cy="926276"/>
          </a:xfrm>
          <a:prstGeom prst="rect">
            <a:avLst/>
          </a:prstGeom>
          <a:noFill/>
          <a:scene3d>
            <a:camera prst="orthographicFront"/>
            <a:lightRig rig="soft" dir="tl">
              <a:rot lat="0" lon="0" rev="0"/>
            </a:lightRig>
          </a:scene3d>
          <a:sp3d/>
        </p:spPr>
        <p:txBody>
          <a:bodyPr>
            <a:prstTxWarp prst="textDeflate">
              <a:avLst>
                <a:gd name="adj" fmla="val 9587"/>
              </a:avLst>
            </a:prstTxWarp>
            <a:spAutoFit/>
            <a:sp3d contourW="25400" prstMaterial="matte">
              <a:bevelT w="25400" h="55880" prst="artDeco"/>
              <a:contourClr>
                <a:schemeClr val="accent2">
                  <a:tint val="20000"/>
                </a:schemeClr>
              </a:contourClr>
            </a:sp3d>
          </a:bodyPr>
          <a:lstStyle/>
          <a:p>
            <a:pPr algn="ctr">
              <a:defRPr/>
            </a:pPr>
            <a:r>
              <a:rPr lang="zh-TW" altLang="en-US" sz="4000" b="1" dirty="0">
                <a:solidFill>
                  <a:srgbClr val="FF0000"/>
                </a:solidFill>
              </a:rPr>
              <a:t>毋忘九一八</a:t>
            </a:r>
            <a:endParaRPr lang="zh-TW" altLang="en-US" sz="4000" spc="-300" dirty="0">
              <a:ln w="11430"/>
              <a:solidFill>
                <a:srgbClr val="FF0000"/>
              </a:solidFill>
              <a:effectLst>
                <a:outerShdw blurRad="38100" dist="38100" dir="2700000" algn="tl">
                  <a:srgbClr val="000000">
                    <a:alpha val="43137"/>
                  </a:srgbClr>
                </a:outerShdw>
              </a:effectLst>
              <a:latin typeface="新細明體"/>
              <a:ea typeface="新細明體"/>
            </a:endParaRPr>
          </a:p>
        </p:txBody>
      </p:sp>
      <p:sp>
        <p:nvSpPr>
          <p:cNvPr id="8" name="矩形 7"/>
          <p:cNvSpPr/>
          <p:nvPr/>
        </p:nvSpPr>
        <p:spPr>
          <a:xfrm>
            <a:off x="3459677" y="3820695"/>
            <a:ext cx="5272645" cy="926276"/>
          </a:xfrm>
          <a:prstGeom prst="rect">
            <a:avLst/>
          </a:prstGeom>
          <a:noFill/>
          <a:scene3d>
            <a:camera prst="orthographicFront"/>
            <a:lightRig rig="soft" dir="tl">
              <a:rot lat="0" lon="0" rev="0"/>
            </a:lightRig>
          </a:scene3d>
          <a:sp3d/>
        </p:spPr>
        <p:txBody>
          <a:bodyPr>
            <a:prstTxWarp prst="textDeflate">
              <a:avLst>
                <a:gd name="adj" fmla="val 9587"/>
              </a:avLst>
            </a:prstTxWarp>
            <a:spAutoFit/>
            <a:sp3d contourW="25400" prstMaterial="matte">
              <a:bevelT w="25400" h="55880" prst="artDeco"/>
              <a:contourClr>
                <a:schemeClr val="accent2">
                  <a:tint val="20000"/>
                </a:schemeClr>
              </a:contourClr>
            </a:sp3d>
          </a:bodyPr>
          <a:lstStyle/>
          <a:p>
            <a:pPr algn="ctr">
              <a:defRPr/>
            </a:pPr>
            <a:r>
              <a:rPr lang="zh-TW" altLang="en-US" sz="4000" b="1" dirty="0">
                <a:solidFill>
                  <a:srgbClr val="FF0000"/>
                </a:solidFill>
              </a:rPr>
              <a:t>凝铸爱国心</a:t>
            </a:r>
            <a:endParaRPr lang="zh-TW" altLang="en-US" sz="4000" b="1" spc="-300" dirty="0">
              <a:ln w="11430"/>
              <a:solidFill>
                <a:srgbClr val="FF0000"/>
              </a:solidFill>
              <a:effectLst>
                <a:outerShdw blurRad="38100" dist="38100" dir="2700000" algn="tl">
                  <a:srgbClr val="000000">
                    <a:alpha val="43137"/>
                  </a:srgbClr>
                </a:outerShdw>
              </a:effectLst>
              <a:latin typeface="新細明體"/>
              <a:ea typeface="新細明體"/>
            </a:endParaRPr>
          </a:p>
        </p:txBody>
      </p:sp>
      <p:sp>
        <p:nvSpPr>
          <p:cNvPr id="9" name="副標題 2"/>
          <p:cNvSpPr>
            <a:spLocks noGrp="1"/>
          </p:cNvSpPr>
          <p:nvPr>
            <p:ph type="subTitle" idx="1"/>
          </p:nvPr>
        </p:nvSpPr>
        <p:spPr>
          <a:xfrm>
            <a:off x="3706975" y="5310404"/>
            <a:ext cx="8252796" cy="1453921"/>
          </a:xfrm>
        </p:spPr>
        <p:txBody>
          <a:bodyPr>
            <a:normAutofit/>
          </a:bodyPr>
          <a:lstStyle/>
          <a:p>
            <a:pPr algn="r"/>
            <a:endParaRPr lang="en-US" altLang="zh-TW" dirty="0"/>
          </a:p>
          <a:p>
            <a:pPr algn="r"/>
            <a:r>
              <a:rPr lang="zh-TW" altLang="en-US" b="1" dirty="0">
                <a:solidFill>
                  <a:srgbClr val="002060"/>
                </a:solidFill>
                <a:latin typeface="+mj-ea"/>
                <a:ea typeface="+mj-ea"/>
              </a:rPr>
              <a:t>教育局课程发展处</a:t>
            </a:r>
            <a:endParaRPr lang="en-US" altLang="zh-TW" b="1" dirty="0">
              <a:solidFill>
                <a:srgbClr val="002060"/>
              </a:solidFill>
              <a:latin typeface="+mj-ea"/>
              <a:ea typeface="+mj-ea"/>
            </a:endParaRPr>
          </a:p>
          <a:p>
            <a:pPr algn="r"/>
            <a:r>
              <a:rPr lang="zh-TW" altLang="en-US" b="1" dirty="0">
                <a:solidFill>
                  <a:srgbClr val="002060"/>
                </a:solidFill>
                <a:latin typeface="+mj-ea"/>
                <a:ea typeface="+mj-ea"/>
              </a:rPr>
              <a:t>个人、社会及人文教育组  </a:t>
            </a:r>
            <a:r>
              <a:rPr lang="en-US" altLang="zh-TW" b="1" dirty="0">
                <a:solidFill>
                  <a:srgbClr val="002060"/>
                </a:solidFill>
                <a:latin typeface="+mj-ea"/>
                <a:ea typeface="+mj-ea"/>
              </a:rPr>
              <a:t>2022</a:t>
            </a:r>
            <a:endParaRPr lang="zh-TW" altLang="en-US" b="1" dirty="0">
              <a:solidFill>
                <a:srgbClr val="002060"/>
              </a:solidFill>
              <a:latin typeface="+mj-ea"/>
              <a:ea typeface="+mj-ea"/>
            </a:endParaRPr>
          </a:p>
        </p:txBody>
      </p:sp>
      <p:sp>
        <p:nvSpPr>
          <p:cNvPr id="5" name="文字方塊 4">
            <a:extLst>
              <a:ext uri="{FF2B5EF4-FFF2-40B4-BE49-F238E27FC236}">
                <a16:creationId xmlns:a16="http://schemas.microsoft.com/office/drawing/2014/main" id="{B6B62776-5E75-257B-E77E-1576E28473E3}"/>
              </a:ext>
            </a:extLst>
          </p:cNvPr>
          <p:cNvSpPr txBox="1"/>
          <p:nvPr/>
        </p:nvSpPr>
        <p:spPr>
          <a:xfrm>
            <a:off x="232229" y="6037364"/>
            <a:ext cx="6894285" cy="646331"/>
          </a:xfrm>
          <a:prstGeom prst="rect">
            <a:avLst/>
          </a:prstGeom>
          <a:blipFill>
            <a:blip r:embed="rId4"/>
            <a:tile tx="0" ty="0" sx="100000" sy="100000" flip="none" algn="tl"/>
          </a:blipFill>
        </p:spPr>
        <p:txBody>
          <a:bodyPr wrap="square">
            <a:spAutoFit/>
          </a:bodyPr>
          <a:lstStyle/>
          <a:p>
            <a:r>
              <a:rPr lang="zh-TW" altLang="zh-HK" sz="18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由于部分内容涉及战争时的残酷场景，教师在使用本教材时，须因应学生年龄</a:t>
            </a:r>
            <a:r>
              <a:rPr lang="zh-TW" altLang="en-US"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级别</a:t>
            </a:r>
            <a:r>
              <a:rPr lang="zh-TW" altLang="zh-HK" sz="18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、学习进度及其他校本情况，适当地剪裁或选用。</a:t>
            </a:r>
            <a:endParaRPr lang="zh-HK" altLang="en-US"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52803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7" name="Picture 1033"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51" y="1087401"/>
            <a:ext cx="2846106" cy="344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9" name="Text Box 1035"/>
          <p:cNvSpPr txBox="1">
            <a:spLocks noChangeArrowheads="1"/>
          </p:cNvSpPr>
          <p:nvPr/>
        </p:nvSpPr>
        <p:spPr bwMode="auto">
          <a:xfrm>
            <a:off x="1641036" y="2487700"/>
            <a:ext cx="1217613"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推行大陆政策</a:t>
            </a:r>
          </a:p>
        </p:txBody>
      </p:sp>
      <p:pic>
        <p:nvPicPr>
          <p:cNvPr id="268300" name="Picture 1036"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643" y="1787431"/>
            <a:ext cx="3048397" cy="351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1" name="Text Box 1037"/>
          <p:cNvSpPr txBox="1">
            <a:spLocks noChangeArrowheads="1"/>
          </p:cNvSpPr>
          <p:nvPr/>
        </p:nvSpPr>
        <p:spPr bwMode="auto">
          <a:xfrm>
            <a:off x="4267961" y="3131933"/>
            <a:ext cx="1217613"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buClr>
                <a:srgbClr val="990099"/>
              </a:buClr>
            </a:pPr>
            <a:r>
              <a:rPr lang="zh-TW" altLang="en-US" sz="4000" b="1" dirty="0">
                <a:solidFill>
                  <a:schemeClr val="bg1"/>
                </a:solidFill>
                <a:latin typeface="微軟正黑體" panose="020B0604030504040204" pitchFamily="34" charset="-120"/>
                <a:ea typeface="微軟正黑體" panose="020B0604030504040204" pitchFamily="34" charset="-120"/>
              </a:rPr>
              <a:t>军国主义抬头</a:t>
            </a:r>
          </a:p>
        </p:txBody>
      </p:sp>
      <p:pic>
        <p:nvPicPr>
          <p:cNvPr id="268302" name="Picture 1038"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854769"/>
            <a:ext cx="2859087" cy="306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3" name="Text Box 1039"/>
          <p:cNvSpPr txBox="1">
            <a:spLocks noChangeArrowheads="1"/>
          </p:cNvSpPr>
          <p:nvPr/>
        </p:nvSpPr>
        <p:spPr bwMode="auto">
          <a:xfrm>
            <a:off x="6520041" y="1876301"/>
            <a:ext cx="1317168"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世界经济不景</a:t>
            </a:r>
            <a:endParaRPr lang="en-US" altLang="zh-HK" sz="4000" b="1" kern="0" dirty="0">
              <a:solidFill>
                <a:schemeClr val="bg1"/>
              </a:solidFill>
              <a:latin typeface="標楷體" panose="03000509000000000000" pitchFamily="65" charset="-120"/>
              <a:ea typeface="標楷體" panose="03000509000000000000" pitchFamily="65" charset="-120"/>
            </a:endParaRPr>
          </a:p>
        </p:txBody>
      </p:sp>
      <p:pic>
        <p:nvPicPr>
          <p:cNvPr id="268304" name="Picture 1040"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071" y="2014160"/>
            <a:ext cx="3027120" cy="32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5" name="Text Box 1041"/>
          <p:cNvSpPr txBox="1">
            <a:spLocks noChangeArrowheads="1"/>
          </p:cNvSpPr>
          <p:nvPr/>
        </p:nvSpPr>
        <p:spPr bwMode="auto">
          <a:xfrm>
            <a:off x="9310806" y="3284539"/>
            <a:ext cx="1217612"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en-US" sz="4000" b="1" kern="0" dirty="0">
                <a:solidFill>
                  <a:schemeClr val="bg1"/>
                </a:solidFill>
                <a:latin typeface="微軟正黑體" panose="020B0604030504040204" pitchFamily="34" charset="-120"/>
                <a:ea typeface="微軟正黑體" panose="020B0604030504040204" pitchFamily="34" charset="-120"/>
              </a:rPr>
              <a:t>解决国内问题</a:t>
            </a:r>
            <a:endParaRPr lang="zh-TW" altLang="en-US" sz="4000" b="1" dirty="0">
              <a:solidFill>
                <a:schemeClr val="bg1"/>
              </a:solidFill>
              <a:ea typeface="標楷體" panose="03000509000000000000" pitchFamily="65" charset="-120"/>
            </a:endParaRPr>
          </a:p>
        </p:txBody>
      </p:sp>
      <p:pic>
        <p:nvPicPr>
          <p:cNvPr id="268308" name="Picture 1044"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284539"/>
            <a:ext cx="2390775"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9" name="Text Box 1045"/>
          <p:cNvSpPr txBox="1">
            <a:spLocks noChangeArrowheads="1"/>
          </p:cNvSpPr>
          <p:nvPr/>
        </p:nvSpPr>
        <p:spPr bwMode="auto">
          <a:xfrm>
            <a:off x="6846799" y="4732819"/>
            <a:ext cx="1217612"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lang="zh-TW" altLang="en-US" sz="4000" b="1" kern="0" dirty="0">
                <a:solidFill>
                  <a:schemeClr val="bg1"/>
                </a:solidFill>
                <a:latin typeface="微軟正黑體" panose="020B0604030504040204" pitchFamily="34" charset="-120"/>
                <a:ea typeface="微軟正黑體" panose="020B0604030504040204" pitchFamily="34" charset="-120"/>
              </a:rPr>
              <a:t>其他</a:t>
            </a:r>
            <a:endParaRPr lang="en-US" altLang="zh-HK" sz="4000" b="1" kern="0" dirty="0">
              <a:solidFill>
                <a:schemeClr val="bg1"/>
              </a:solidFill>
              <a:latin typeface="微軟正黑體" panose="020B0604030504040204" pitchFamily="34" charset="-120"/>
              <a:ea typeface="微軟正黑體" panose="020B0604030504040204" pitchFamily="34" charset="-120"/>
            </a:endParaRPr>
          </a:p>
        </p:txBody>
      </p:sp>
      <p:sp>
        <p:nvSpPr>
          <p:cNvPr id="13" name="Rectangle 4"/>
          <p:cNvSpPr>
            <a:spLocks noChangeArrowheads="1"/>
          </p:cNvSpPr>
          <p:nvPr/>
        </p:nvSpPr>
        <p:spPr bwMode="auto">
          <a:xfrm>
            <a:off x="2866404" y="363363"/>
            <a:ext cx="7662013" cy="84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algn="l"/>
            <a:r>
              <a:rPr lang="zh-TW" altLang="en-US" sz="3200" b="1" dirty="0">
                <a:solidFill>
                  <a:srgbClr val="006699"/>
                </a:solidFill>
                <a:ea typeface="標楷體" panose="03000509000000000000" pitchFamily="65" charset="-120"/>
              </a:rPr>
              <a:t>　</a:t>
            </a:r>
            <a:r>
              <a:rPr lang="en-US" altLang="zh-TW" sz="5400" b="1" dirty="0">
                <a:solidFill>
                  <a:srgbClr val="FF0000"/>
                </a:solidFill>
                <a:latin typeface="+mj-ea"/>
                <a:ea typeface="+mj-ea"/>
              </a:rPr>
              <a:t>1930</a:t>
            </a:r>
            <a:r>
              <a:rPr lang="zh-TW" altLang="en-US" sz="5400" b="1" dirty="0">
                <a:solidFill>
                  <a:srgbClr val="FF0000"/>
                </a:solidFill>
                <a:latin typeface="+mj-ea"/>
                <a:ea typeface="+mj-ea"/>
              </a:rPr>
              <a:t>年代</a:t>
            </a:r>
            <a:r>
              <a:rPr lang="zh-TW" altLang="en-US" sz="4000" b="1" dirty="0">
                <a:solidFill>
                  <a:schemeClr val="tx1"/>
                </a:solidFill>
                <a:latin typeface="微軟正黑體" panose="020B0604030504040204" pitchFamily="34" charset="-120"/>
                <a:ea typeface="微軟正黑體" panose="020B0604030504040204" pitchFamily="34" charset="-120"/>
              </a:rPr>
              <a:t>日本侵华的背景</a:t>
            </a:r>
          </a:p>
        </p:txBody>
      </p:sp>
    </p:spTree>
    <p:extLst>
      <p:ext uri="{BB962C8B-B14F-4D97-AF65-F5344CB8AC3E}">
        <p14:creationId xmlns:p14="http://schemas.microsoft.com/office/powerpoint/2010/main" val="1405275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5"/>
          <p:cNvSpPr>
            <a:spLocks noGrp="1"/>
          </p:cNvSpPr>
          <p:nvPr>
            <p:ph type="sldNum" sz="quarter" idx="12"/>
          </p:nvPr>
        </p:nvSpPr>
        <p:spPr/>
        <p:txBody>
          <a:bodyPr/>
          <a:lstStyle/>
          <a:p>
            <a:fld id="{7FC7B3A3-4E16-4174-9B17-CE57F99748BC}" type="slidenum">
              <a:rPr lang="en-US" altLang="zh-TW"/>
              <a:pPr/>
              <a:t>11</a:t>
            </a:fld>
            <a:endParaRPr lang="en-US" altLang="zh-TW" dirty="0"/>
          </a:p>
        </p:txBody>
      </p:sp>
      <p:sp>
        <p:nvSpPr>
          <p:cNvPr id="76805" name="Text Box 5"/>
          <p:cNvSpPr txBox="1">
            <a:spLocks noChangeArrowheads="1"/>
          </p:cNvSpPr>
          <p:nvPr/>
        </p:nvSpPr>
        <p:spPr bwMode="auto">
          <a:xfrm>
            <a:off x="743611" y="1569586"/>
            <a:ext cx="4544865" cy="2607134"/>
          </a:xfrm>
          <a:prstGeom prst="rect">
            <a:avLst/>
          </a:prstGeom>
          <a:noFill/>
          <a:ln>
            <a:noFill/>
          </a:ln>
          <a:effectLst/>
        </p:spPr>
        <p:txBody>
          <a:bodyPr wrap="square" lIns="10800" tIns="10800" rIns="10800" bIns="10800">
            <a:spAutoFit/>
          </a:bodyPr>
          <a:lstStyle/>
          <a:p>
            <a:pPr marL="342900" indent="-342900">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日本在明治维新后，对外扩张的野心不断增加：</a:t>
            </a:r>
            <a:endParaRPr lang="en-US" altLang="zh-TW" sz="2400" b="1" dirty="0">
              <a:latin typeface="微軟正黑體" panose="020B0604030504040204" pitchFamily="34" charset="-120"/>
              <a:ea typeface="微軟正黑體" panose="020B0604030504040204" pitchFamily="34" charset="-120"/>
            </a:endParaRPr>
          </a:p>
          <a:p>
            <a:pPr marL="354013"/>
            <a:r>
              <a:rPr lang="zh-TW" altLang="en-US" sz="2400" b="1" dirty="0">
                <a:latin typeface="微軟正黑體" panose="020B0604030504040204" pitchFamily="34" charset="-120"/>
                <a:ea typeface="微軟正黑體" panose="020B0604030504040204" pitchFamily="34" charset="-120"/>
              </a:rPr>
              <a:t>制定「大陆政策」，计划侵略台湾、朝鲜、中国东北，继而征服全中国，吞并亚洲，称霸世界。</a:t>
            </a:r>
          </a:p>
          <a:p>
            <a:endParaRPr lang="zh-TW" altLang="en-US" sz="2400" dirty="0">
              <a:latin typeface="+mj-ea"/>
              <a:ea typeface="+mj-ea"/>
            </a:endParaRPr>
          </a:p>
        </p:txBody>
      </p:sp>
      <p:sp>
        <p:nvSpPr>
          <p:cNvPr id="11" name="Rectangle 4"/>
          <p:cNvSpPr>
            <a:spLocks noChangeArrowheads="1"/>
          </p:cNvSpPr>
          <p:nvPr/>
        </p:nvSpPr>
        <p:spPr bwMode="auto">
          <a:xfrm>
            <a:off x="3700249" y="83953"/>
            <a:ext cx="46101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algn="l"/>
            <a:r>
              <a:rPr lang="zh-TW" altLang="en-US" sz="3200" b="1" dirty="0">
                <a:solidFill>
                  <a:srgbClr val="006699"/>
                </a:solidFill>
                <a:ea typeface="標楷體" panose="03000509000000000000" pitchFamily="65" charset="-120"/>
              </a:rPr>
              <a:t>　</a:t>
            </a:r>
            <a:r>
              <a:rPr lang="zh-TW" altLang="en-US" sz="4000" b="1" dirty="0">
                <a:solidFill>
                  <a:srgbClr val="006699"/>
                </a:solidFill>
                <a:latin typeface="微軟正黑體" panose="020B0604030504040204" pitchFamily="34" charset="-120"/>
                <a:ea typeface="微軟正黑體" panose="020B0604030504040204" pitchFamily="34" charset="-120"/>
              </a:rPr>
              <a:t>日本侵华的背景</a:t>
            </a:r>
          </a:p>
        </p:txBody>
      </p:sp>
      <p:sp>
        <p:nvSpPr>
          <p:cNvPr id="13" name="Rectangle 8"/>
          <p:cNvSpPr>
            <a:spLocks noChangeArrowheads="1"/>
          </p:cNvSpPr>
          <p:nvPr/>
        </p:nvSpPr>
        <p:spPr bwMode="auto">
          <a:xfrm>
            <a:off x="1108083" y="784858"/>
            <a:ext cx="3581905" cy="646331"/>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en-US" altLang="zh-TW" sz="3600" dirty="0">
                <a:solidFill>
                  <a:srgbClr val="FF0000"/>
                </a:solidFill>
                <a:latin typeface="微軟正黑體" panose="020B0604030504040204" pitchFamily="34" charset="-120"/>
                <a:ea typeface="微軟正黑體" panose="020B0604030504040204" pitchFamily="34" charset="-120"/>
              </a:rPr>
              <a:t>1. </a:t>
            </a:r>
            <a:r>
              <a:rPr lang="zh-TW" altLang="en-US" sz="3600" dirty="0">
                <a:solidFill>
                  <a:srgbClr val="FF0000"/>
                </a:solidFill>
                <a:latin typeface="微軟正黑體" panose="020B0604030504040204" pitchFamily="34" charset="-120"/>
                <a:ea typeface="微軟正黑體" panose="020B0604030504040204" pitchFamily="34" charset="-120"/>
              </a:rPr>
              <a:t>推行大陆政策</a:t>
            </a:r>
          </a:p>
        </p:txBody>
      </p:sp>
      <p:sp>
        <p:nvSpPr>
          <p:cNvPr id="14" name="Rectangle 8"/>
          <p:cNvSpPr>
            <a:spLocks noChangeArrowheads="1"/>
          </p:cNvSpPr>
          <p:nvPr/>
        </p:nvSpPr>
        <p:spPr bwMode="auto">
          <a:xfrm>
            <a:off x="1108083" y="5544403"/>
            <a:ext cx="4468761" cy="707886"/>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0" indent="0" algn="ctr" eaLnBrk="1" hangingPunct="1"/>
            <a:r>
              <a:rPr lang="zh-TW" altLang="en-US" sz="2000" dirty="0">
                <a:solidFill>
                  <a:srgbClr val="FF0000"/>
                </a:solidFill>
                <a:latin typeface="+mj-ea"/>
                <a:ea typeface="+mj-ea"/>
              </a:rPr>
              <a:t>田中义一（右二）及其内阁曾于</a:t>
            </a:r>
            <a:r>
              <a:rPr lang="en-US" altLang="zh-TW" sz="2000" dirty="0">
                <a:solidFill>
                  <a:srgbClr val="FF0000"/>
                </a:solidFill>
                <a:latin typeface="+mj-ea"/>
                <a:ea typeface="+mj-ea"/>
              </a:rPr>
              <a:t>1927</a:t>
            </a:r>
            <a:r>
              <a:rPr lang="zh-TW" altLang="en-US" sz="2000" dirty="0">
                <a:solidFill>
                  <a:srgbClr val="FF0000"/>
                </a:solidFill>
                <a:latin typeface="+mj-ea"/>
                <a:ea typeface="+mj-ea"/>
              </a:rPr>
              <a:t>年的东方会议上，制订侵华政策</a:t>
            </a:r>
          </a:p>
        </p:txBody>
      </p:sp>
      <p:sp>
        <p:nvSpPr>
          <p:cNvPr id="8" name="Rectangle 8"/>
          <p:cNvSpPr>
            <a:spLocks noChangeArrowheads="1"/>
          </p:cNvSpPr>
          <p:nvPr/>
        </p:nvSpPr>
        <p:spPr bwMode="auto">
          <a:xfrm>
            <a:off x="7320609" y="705499"/>
            <a:ext cx="3722433" cy="646331"/>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en-US" altLang="zh-TW" sz="3600" dirty="0">
                <a:solidFill>
                  <a:srgbClr val="FF0000"/>
                </a:solidFill>
                <a:latin typeface="+mj-ea"/>
                <a:ea typeface="+mj-ea"/>
              </a:rPr>
              <a:t>2.   </a:t>
            </a:r>
            <a:r>
              <a:rPr lang="zh-TW" altLang="en-US" sz="3600" dirty="0">
                <a:solidFill>
                  <a:srgbClr val="FF0000"/>
                </a:solidFill>
                <a:latin typeface="+mj-ea"/>
                <a:ea typeface="+mj-ea"/>
              </a:rPr>
              <a:t>军国主义抬头</a:t>
            </a:r>
          </a:p>
        </p:txBody>
      </p:sp>
      <p:sp>
        <p:nvSpPr>
          <p:cNvPr id="10" name="Text Box 5"/>
          <p:cNvSpPr txBox="1">
            <a:spLocks noChangeArrowheads="1"/>
          </p:cNvSpPr>
          <p:nvPr/>
        </p:nvSpPr>
        <p:spPr bwMode="auto">
          <a:xfrm>
            <a:off x="6848674" y="1524406"/>
            <a:ext cx="4666881" cy="1129807"/>
          </a:xfrm>
          <a:prstGeom prst="rect">
            <a:avLst/>
          </a:prstGeom>
          <a:noFill/>
          <a:ln>
            <a:noFill/>
          </a:ln>
          <a:effectLst/>
        </p:spPr>
        <p:txBody>
          <a:bodyPr wrap="square" lIns="10800" tIns="10800" rIns="10800" bIns="10800">
            <a:spAutoFit/>
          </a:bodyPr>
          <a:lstStyle/>
          <a:p>
            <a:pPr marL="342900" indent="-342900">
              <a:buFont typeface="Wingdings" panose="05000000000000000000" pitchFamily="2" charset="2"/>
              <a:buChar char="q"/>
            </a:pPr>
            <a:r>
              <a:rPr lang="zh-TW" altLang="en-US" sz="2400" b="1" dirty="0">
                <a:latin typeface="+mj-ea"/>
                <a:ea typeface="+mj-ea"/>
              </a:rPr>
              <a:t>战争为日本带来巨大权益，好战军人和激进派分子极力鼓吹对外扩张，促成军国主义抬头</a:t>
            </a:r>
            <a:r>
              <a:rPr lang="zh-TW" altLang="en-US" sz="2400" b="1" dirty="0">
                <a:latin typeface="+mj-ea"/>
              </a:rPr>
              <a:t>。</a:t>
            </a:r>
            <a:endParaRPr lang="en-US" altLang="zh-TW" sz="2400" b="1" dirty="0">
              <a:latin typeface="+mj-ea"/>
            </a:endParaRPr>
          </a:p>
        </p:txBody>
      </p:sp>
      <p:grpSp>
        <p:nvGrpSpPr>
          <p:cNvPr id="15" name="群組 14">
            <a:extLst>
              <a:ext uri="{FF2B5EF4-FFF2-40B4-BE49-F238E27FC236}">
                <a16:creationId xmlns:a16="http://schemas.microsoft.com/office/drawing/2014/main" id="{7920440D-0AA4-4362-9CC9-22C2246284C5}"/>
              </a:ext>
            </a:extLst>
          </p:cNvPr>
          <p:cNvGrpSpPr/>
          <p:nvPr/>
        </p:nvGrpSpPr>
        <p:grpSpPr>
          <a:xfrm>
            <a:off x="5896032" y="2594945"/>
            <a:ext cx="5503996" cy="3433324"/>
            <a:chOff x="999695" y="1307299"/>
            <a:chExt cx="7531375" cy="3968133"/>
          </a:xfrm>
        </p:grpSpPr>
        <p:grpSp>
          <p:nvGrpSpPr>
            <p:cNvPr id="16" name="群組 15">
              <a:extLst>
                <a:ext uri="{FF2B5EF4-FFF2-40B4-BE49-F238E27FC236}">
                  <a16:creationId xmlns:a16="http://schemas.microsoft.com/office/drawing/2014/main" id="{FDAA3CCF-05C6-4B46-BC23-64579D11C3B9}"/>
                </a:ext>
              </a:extLst>
            </p:cNvPr>
            <p:cNvGrpSpPr/>
            <p:nvPr/>
          </p:nvGrpSpPr>
          <p:grpSpPr>
            <a:xfrm>
              <a:off x="999695" y="1307299"/>
              <a:ext cx="5579189" cy="2072657"/>
              <a:chOff x="1254141" y="1307299"/>
              <a:chExt cx="5579189" cy="2072657"/>
            </a:xfrm>
          </p:grpSpPr>
          <p:pic>
            <p:nvPicPr>
              <p:cNvPr id="20" name="Picture 4" descr="Yamagata Aritomo.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254141" y="1307299"/>
                <a:ext cx="1843137" cy="1843137"/>
              </a:xfrm>
              <a:custGeom>
                <a:avLst/>
                <a:gdLst>
                  <a:gd name="connsiteX0" fmla="*/ 0 w 1843137"/>
                  <a:gd name="connsiteY0" fmla="*/ 0 h 1843137"/>
                  <a:gd name="connsiteX1" fmla="*/ 559085 w 1843137"/>
                  <a:gd name="connsiteY1" fmla="*/ 0 h 1843137"/>
                  <a:gd name="connsiteX2" fmla="*/ 1118170 w 1843137"/>
                  <a:gd name="connsiteY2" fmla="*/ 0 h 1843137"/>
                  <a:gd name="connsiteX3" fmla="*/ 1843137 w 1843137"/>
                  <a:gd name="connsiteY3" fmla="*/ 0 h 1843137"/>
                  <a:gd name="connsiteX4" fmla="*/ 1843137 w 1843137"/>
                  <a:gd name="connsiteY4" fmla="*/ 559085 h 1843137"/>
                  <a:gd name="connsiteX5" fmla="*/ 1843137 w 1843137"/>
                  <a:gd name="connsiteY5" fmla="*/ 1191895 h 1843137"/>
                  <a:gd name="connsiteX6" fmla="*/ 1843137 w 1843137"/>
                  <a:gd name="connsiteY6" fmla="*/ 1843137 h 1843137"/>
                  <a:gd name="connsiteX7" fmla="*/ 1210327 w 1843137"/>
                  <a:gd name="connsiteY7" fmla="*/ 1843137 h 1843137"/>
                  <a:gd name="connsiteX8" fmla="*/ 632810 w 1843137"/>
                  <a:gd name="connsiteY8" fmla="*/ 1843137 h 1843137"/>
                  <a:gd name="connsiteX9" fmla="*/ 0 w 1843137"/>
                  <a:gd name="connsiteY9" fmla="*/ 1843137 h 1843137"/>
                  <a:gd name="connsiteX10" fmla="*/ 0 w 1843137"/>
                  <a:gd name="connsiteY10" fmla="*/ 1210327 h 1843137"/>
                  <a:gd name="connsiteX11" fmla="*/ 0 w 1843137"/>
                  <a:gd name="connsiteY11" fmla="*/ 651242 h 1843137"/>
                  <a:gd name="connsiteX12" fmla="*/ 0 w 1843137"/>
                  <a:gd name="connsiteY12" fmla="*/ 0 h 184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3137" h="1843137" extrusionOk="0">
                    <a:moveTo>
                      <a:pt x="0" y="0"/>
                    </a:moveTo>
                    <a:cubicBezTo>
                      <a:pt x="271680" y="24514"/>
                      <a:pt x="419084" y="-5159"/>
                      <a:pt x="559085" y="0"/>
                    </a:cubicBezTo>
                    <a:cubicBezTo>
                      <a:pt x="699086" y="5159"/>
                      <a:pt x="869012" y="-1043"/>
                      <a:pt x="1118170" y="0"/>
                    </a:cubicBezTo>
                    <a:cubicBezTo>
                      <a:pt x="1367329" y="1043"/>
                      <a:pt x="1532754" y="-2853"/>
                      <a:pt x="1843137" y="0"/>
                    </a:cubicBezTo>
                    <a:cubicBezTo>
                      <a:pt x="1839747" y="152934"/>
                      <a:pt x="1859390" y="308725"/>
                      <a:pt x="1843137" y="559085"/>
                    </a:cubicBezTo>
                    <a:cubicBezTo>
                      <a:pt x="1826884" y="809446"/>
                      <a:pt x="1842399" y="920821"/>
                      <a:pt x="1843137" y="1191895"/>
                    </a:cubicBezTo>
                    <a:cubicBezTo>
                      <a:pt x="1843876" y="1462969"/>
                      <a:pt x="1816253" y="1706003"/>
                      <a:pt x="1843137" y="1843137"/>
                    </a:cubicBezTo>
                    <a:cubicBezTo>
                      <a:pt x="1695932" y="1837462"/>
                      <a:pt x="1346843" y="1838953"/>
                      <a:pt x="1210327" y="1843137"/>
                    </a:cubicBezTo>
                    <a:cubicBezTo>
                      <a:pt x="1073811" y="1847322"/>
                      <a:pt x="791952" y="1840993"/>
                      <a:pt x="632810" y="1843137"/>
                    </a:cubicBezTo>
                    <a:cubicBezTo>
                      <a:pt x="473668" y="1845281"/>
                      <a:pt x="221896" y="1831729"/>
                      <a:pt x="0" y="1843137"/>
                    </a:cubicBezTo>
                    <a:cubicBezTo>
                      <a:pt x="-20243" y="1701306"/>
                      <a:pt x="-3334" y="1405053"/>
                      <a:pt x="0" y="1210327"/>
                    </a:cubicBezTo>
                    <a:cubicBezTo>
                      <a:pt x="3334" y="1015601"/>
                      <a:pt x="-7572" y="890454"/>
                      <a:pt x="0" y="651242"/>
                    </a:cubicBezTo>
                    <a:cubicBezTo>
                      <a:pt x="7572" y="412031"/>
                      <a:pt x="-4281" y="179431"/>
                      <a:pt x="0" y="0"/>
                    </a:cubicBezTo>
                    <a:close/>
                  </a:path>
                </a:pathLst>
              </a:custGeom>
              <a:noFill/>
              <a:ln>
                <a:solidFill>
                  <a:schemeClr val="tx1"/>
                </a:solidFill>
                <a:extLst>
                  <a:ext uri="{C807C97D-BFC1-408E-A445-0C87EB9F89A2}">
                    <ask:lineSketchStyleProps xmlns:ask="http://schemas.microsoft.com/office/drawing/2018/sketchyshapes" sd="492162221">
                      <a:prstGeom prst="rect">
                        <a:avLst/>
                      </a:prstGeom>
                      <ask:type>
                        <ask:lineSketchFreehand/>
                      </ask:type>
                    </ask:lineSketchStyleProps>
                  </a:ext>
                </a:extLst>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26FF250C-DDDE-4183-8293-003E96CD9FDE}"/>
                  </a:ext>
                </a:extLst>
              </p:cNvPr>
              <p:cNvSpPr txBox="1"/>
              <p:nvPr/>
            </p:nvSpPr>
            <p:spPr>
              <a:xfrm>
                <a:off x="3203457" y="1785943"/>
                <a:ext cx="3629873" cy="1594013"/>
              </a:xfrm>
              <a:prstGeom prst="rect">
                <a:avLst/>
              </a:prstGeom>
              <a:solidFill>
                <a:srgbClr val="C00000"/>
              </a:solidFill>
              <a:ln w="76200">
                <a:solidFill>
                  <a:schemeClr val="accent3">
                    <a:lumMod val="65000"/>
                  </a:schemeClr>
                </a:solidFill>
              </a:ln>
            </p:spPr>
            <p:txBody>
              <a:bodyPr wrap="square" lIns="144000" tIns="180000" rIns="144000" bIns="180000" rtlCol="0">
                <a:spAutoFit/>
              </a:bodyPr>
              <a:lstStyle/>
              <a:p>
                <a:pPr marL="180000">
                  <a:spcBef>
                    <a:spcPts val="600"/>
                  </a:spcBef>
                  <a:spcAft>
                    <a:spcPts val="600"/>
                  </a:spcAft>
                </a:pPr>
                <a:r>
                  <a:rPr lang="zh-TW" altLang="en-US" sz="2000" b="1" dirty="0">
                    <a:solidFill>
                      <a:schemeClr val="bg1"/>
                    </a:solidFill>
                    <a:latin typeface="+mj-ea"/>
                    <a:ea typeface="+mj-ea"/>
                  </a:rPr>
                  <a:t>山县有朋</a:t>
                </a:r>
                <a:endParaRPr lang="en-US" altLang="zh-TW" sz="2000" b="1" dirty="0">
                  <a:solidFill>
                    <a:schemeClr val="bg1"/>
                  </a:solidFill>
                  <a:latin typeface="+mj-ea"/>
                  <a:ea typeface="+mj-ea"/>
                </a:endParaRPr>
              </a:p>
              <a:p>
                <a:pPr marL="180000">
                  <a:spcBef>
                    <a:spcPts val="600"/>
                  </a:spcBef>
                  <a:spcAft>
                    <a:spcPts val="600"/>
                  </a:spcAft>
                </a:pPr>
                <a:r>
                  <a:rPr lang="zh-TW" altLang="en-US" b="1" dirty="0">
                    <a:solidFill>
                      <a:schemeClr val="bg1"/>
                    </a:solidFill>
                    <a:latin typeface="+mj-ea"/>
                    <a:ea typeface="+mj-ea"/>
                  </a:rPr>
                  <a:t>军政界元老，明治维新期间提倡对外扩张</a:t>
                </a:r>
                <a:endParaRPr lang="zh-HK" altLang="en-US" b="1" dirty="0">
                  <a:solidFill>
                    <a:schemeClr val="bg1"/>
                  </a:solidFill>
                  <a:latin typeface="+mj-ea"/>
                  <a:ea typeface="+mj-ea"/>
                </a:endParaRPr>
              </a:p>
            </p:txBody>
          </p:sp>
        </p:grpSp>
        <p:grpSp>
          <p:nvGrpSpPr>
            <p:cNvPr id="17" name="群組 16">
              <a:extLst>
                <a:ext uri="{FF2B5EF4-FFF2-40B4-BE49-F238E27FC236}">
                  <a16:creationId xmlns:a16="http://schemas.microsoft.com/office/drawing/2014/main" id="{D6AE91FB-314E-4ADA-9ACA-642DEA06B608}"/>
                </a:ext>
              </a:extLst>
            </p:cNvPr>
            <p:cNvGrpSpPr/>
            <p:nvPr/>
          </p:nvGrpSpPr>
          <p:grpSpPr>
            <a:xfrm>
              <a:off x="2303239" y="3321887"/>
              <a:ext cx="6227831" cy="1953545"/>
              <a:chOff x="2557685" y="3321887"/>
              <a:chExt cx="6227831" cy="1953545"/>
            </a:xfrm>
          </p:grpSpPr>
          <p:sp>
            <p:nvSpPr>
              <p:cNvPr id="19" name="文字方塊 18">
                <a:extLst>
                  <a:ext uri="{FF2B5EF4-FFF2-40B4-BE49-F238E27FC236}">
                    <a16:creationId xmlns:a16="http://schemas.microsoft.com/office/drawing/2014/main" id="{60034B9E-CC09-4807-9007-131041D93D39}"/>
                  </a:ext>
                </a:extLst>
              </p:cNvPr>
              <p:cNvSpPr txBox="1"/>
              <p:nvPr/>
            </p:nvSpPr>
            <p:spPr>
              <a:xfrm>
                <a:off x="2557685" y="3681419"/>
                <a:ext cx="4275644" cy="1594013"/>
              </a:xfrm>
              <a:prstGeom prst="rect">
                <a:avLst/>
              </a:prstGeom>
              <a:solidFill>
                <a:srgbClr val="C00000"/>
              </a:solidFill>
              <a:ln w="76200">
                <a:solidFill>
                  <a:schemeClr val="accent3">
                    <a:lumMod val="65000"/>
                  </a:schemeClr>
                </a:solidFill>
              </a:ln>
            </p:spPr>
            <p:txBody>
              <a:bodyPr wrap="square" lIns="144000" tIns="180000" rIns="144000" bIns="180000" rtlCol="0">
                <a:spAutoFit/>
              </a:bodyPr>
              <a:lstStyle/>
              <a:p>
                <a:pPr marL="180000">
                  <a:spcBef>
                    <a:spcPts val="600"/>
                  </a:spcBef>
                  <a:spcAft>
                    <a:spcPts val="600"/>
                  </a:spcAft>
                </a:pPr>
                <a:r>
                  <a:rPr lang="zh-TW" altLang="en-US" sz="2000" b="1" dirty="0">
                    <a:solidFill>
                      <a:schemeClr val="bg1"/>
                    </a:solidFill>
                    <a:latin typeface="+mj-ea"/>
                    <a:ea typeface="+mj-ea"/>
                  </a:rPr>
                  <a:t>东条英机</a:t>
                </a:r>
                <a:endParaRPr lang="en-US" altLang="zh-TW" sz="2000" b="1" dirty="0">
                  <a:solidFill>
                    <a:schemeClr val="bg1"/>
                  </a:solidFill>
                  <a:latin typeface="+mj-ea"/>
                  <a:ea typeface="+mj-ea"/>
                </a:endParaRPr>
              </a:p>
              <a:p>
                <a:pPr marL="180000">
                  <a:spcBef>
                    <a:spcPts val="600"/>
                  </a:spcBef>
                  <a:spcAft>
                    <a:spcPts val="600"/>
                  </a:spcAft>
                </a:pPr>
                <a:r>
                  <a:rPr lang="zh-TW" altLang="en-US" b="1" dirty="0">
                    <a:solidFill>
                      <a:schemeClr val="bg1"/>
                    </a:solidFill>
                    <a:latin typeface="+mj-ea"/>
                    <a:ea typeface="+mj-ea"/>
                  </a:rPr>
                  <a:t>军国主义代表人物，</a:t>
                </a:r>
                <a:r>
                  <a:rPr lang="zh-TW" altLang="en-US" b="1" dirty="0">
                    <a:solidFill>
                      <a:schemeClr val="bg1"/>
                    </a:solidFill>
                    <a:latin typeface="+mj-ea"/>
                  </a:rPr>
                  <a:t>二战期间，</a:t>
                </a:r>
                <a:r>
                  <a:rPr lang="zh-TW" altLang="en-US" b="1" dirty="0">
                    <a:solidFill>
                      <a:schemeClr val="bg1"/>
                    </a:solidFill>
                    <a:latin typeface="+mj-ea"/>
                    <a:ea typeface="+mj-ea"/>
                  </a:rPr>
                  <a:t>策动多个军事行动</a:t>
                </a:r>
                <a:endParaRPr lang="zh-HK" altLang="en-US" b="1" dirty="0">
                  <a:solidFill>
                    <a:schemeClr val="bg1"/>
                  </a:solidFill>
                  <a:latin typeface="+mj-ea"/>
                  <a:ea typeface="+mj-ea"/>
                </a:endParaRPr>
              </a:p>
            </p:txBody>
          </p:sp>
          <p:pic>
            <p:nvPicPr>
              <p:cNvPr id="18" name="Picture 2" descr="https://upload.wikimedia.org/wikipedia/commons/c/c5/Tojo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942379" y="3321887"/>
                <a:ext cx="1843137" cy="1843137"/>
              </a:xfrm>
              <a:custGeom>
                <a:avLst/>
                <a:gdLst>
                  <a:gd name="connsiteX0" fmla="*/ 0 w 1843137"/>
                  <a:gd name="connsiteY0" fmla="*/ 0 h 1843137"/>
                  <a:gd name="connsiteX1" fmla="*/ 595948 w 1843137"/>
                  <a:gd name="connsiteY1" fmla="*/ 0 h 1843137"/>
                  <a:gd name="connsiteX2" fmla="*/ 1173464 w 1843137"/>
                  <a:gd name="connsiteY2" fmla="*/ 0 h 1843137"/>
                  <a:gd name="connsiteX3" fmla="*/ 1843137 w 1843137"/>
                  <a:gd name="connsiteY3" fmla="*/ 0 h 1843137"/>
                  <a:gd name="connsiteX4" fmla="*/ 1843137 w 1843137"/>
                  <a:gd name="connsiteY4" fmla="*/ 577516 h 1843137"/>
                  <a:gd name="connsiteX5" fmla="*/ 1843137 w 1843137"/>
                  <a:gd name="connsiteY5" fmla="*/ 1210327 h 1843137"/>
                  <a:gd name="connsiteX6" fmla="*/ 1843137 w 1843137"/>
                  <a:gd name="connsiteY6" fmla="*/ 1843137 h 1843137"/>
                  <a:gd name="connsiteX7" fmla="*/ 1210327 w 1843137"/>
                  <a:gd name="connsiteY7" fmla="*/ 1843137 h 1843137"/>
                  <a:gd name="connsiteX8" fmla="*/ 632810 w 1843137"/>
                  <a:gd name="connsiteY8" fmla="*/ 1843137 h 1843137"/>
                  <a:gd name="connsiteX9" fmla="*/ 0 w 1843137"/>
                  <a:gd name="connsiteY9" fmla="*/ 1843137 h 1843137"/>
                  <a:gd name="connsiteX10" fmla="*/ 0 w 1843137"/>
                  <a:gd name="connsiteY10" fmla="*/ 1284052 h 1843137"/>
                  <a:gd name="connsiteX11" fmla="*/ 0 w 1843137"/>
                  <a:gd name="connsiteY11" fmla="*/ 706536 h 1843137"/>
                  <a:gd name="connsiteX12" fmla="*/ 0 w 1843137"/>
                  <a:gd name="connsiteY12" fmla="*/ 0 h 184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3137" h="1843137" extrusionOk="0">
                    <a:moveTo>
                      <a:pt x="0" y="0"/>
                    </a:moveTo>
                    <a:cubicBezTo>
                      <a:pt x="293998" y="9269"/>
                      <a:pt x="325996" y="-21429"/>
                      <a:pt x="595948" y="0"/>
                    </a:cubicBezTo>
                    <a:cubicBezTo>
                      <a:pt x="865900" y="21429"/>
                      <a:pt x="1002685" y="-4099"/>
                      <a:pt x="1173464" y="0"/>
                    </a:cubicBezTo>
                    <a:cubicBezTo>
                      <a:pt x="1344243" y="4099"/>
                      <a:pt x="1560369" y="-27247"/>
                      <a:pt x="1843137" y="0"/>
                    </a:cubicBezTo>
                    <a:cubicBezTo>
                      <a:pt x="1866113" y="276272"/>
                      <a:pt x="1865619" y="346545"/>
                      <a:pt x="1843137" y="577516"/>
                    </a:cubicBezTo>
                    <a:cubicBezTo>
                      <a:pt x="1820655" y="808487"/>
                      <a:pt x="1826626" y="1063137"/>
                      <a:pt x="1843137" y="1210327"/>
                    </a:cubicBezTo>
                    <a:cubicBezTo>
                      <a:pt x="1859648" y="1357517"/>
                      <a:pt x="1838645" y="1714533"/>
                      <a:pt x="1843137" y="1843137"/>
                    </a:cubicBezTo>
                    <a:cubicBezTo>
                      <a:pt x="1661461" y="1841058"/>
                      <a:pt x="1452203" y="1857148"/>
                      <a:pt x="1210327" y="1843137"/>
                    </a:cubicBezTo>
                    <a:cubicBezTo>
                      <a:pt x="968451" y="1829127"/>
                      <a:pt x="871144" y="1816040"/>
                      <a:pt x="632810" y="1843137"/>
                    </a:cubicBezTo>
                    <a:cubicBezTo>
                      <a:pt x="394476" y="1870234"/>
                      <a:pt x="217478" y="1823418"/>
                      <a:pt x="0" y="1843137"/>
                    </a:cubicBezTo>
                    <a:cubicBezTo>
                      <a:pt x="10120" y="1659571"/>
                      <a:pt x="-4186" y="1472913"/>
                      <a:pt x="0" y="1284052"/>
                    </a:cubicBezTo>
                    <a:cubicBezTo>
                      <a:pt x="4186" y="1095191"/>
                      <a:pt x="-10334" y="914085"/>
                      <a:pt x="0" y="706536"/>
                    </a:cubicBezTo>
                    <a:cubicBezTo>
                      <a:pt x="10334" y="498987"/>
                      <a:pt x="25389" y="212787"/>
                      <a:pt x="0" y="0"/>
                    </a:cubicBezTo>
                    <a:close/>
                  </a:path>
                </a:pathLst>
              </a:custGeom>
              <a:noFill/>
              <a:ln>
                <a:solidFill>
                  <a:schemeClr val="tx1"/>
                </a:solidFill>
                <a:extLst>
                  <a:ext uri="{C807C97D-BFC1-408E-A445-0C87EB9F89A2}">
                    <ask:lineSketchStyleProps xmlns:ask="http://schemas.microsoft.com/office/drawing/2018/sketchyshapes" sd="1884900037">
                      <a:prstGeom prst="rect">
                        <a:avLst/>
                      </a:prstGeom>
                      <ask:type>
                        <ask:lineSketchFreehand/>
                      </ask:type>
                    </ask:lineSketchStyleProps>
                  </a:ext>
                </a:extLst>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grpSp>
      </p:grpSp>
      <p:pic>
        <p:nvPicPr>
          <p:cNvPr id="1026" name="Picture 2" descr="http://www.gov.cn/lssdjt/00123f379141060a337c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485" y="3518265"/>
            <a:ext cx="3207582" cy="1879643"/>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a:extLst>
              <a:ext uri="{FF2B5EF4-FFF2-40B4-BE49-F238E27FC236}">
                <a16:creationId xmlns:a16="http://schemas.microsoft.com/office/drawing/2014/main" id="{5BE6A004-5A1B-2053-CC37-510CB4845397}"/>
              </a:ext>
            </a:extLst>
          </p:cNvPr>
          <p:cNvSpPr txBox="1"/>
          <p:nvPr/>
        </p:nvSpPr>
        <p:spPr>
          <a:xfrm>
            <a:off x="713465" y="6488668"/>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http://www.gov.cn/lssdjt/content_320312.htm</a:t>
            </a:r>
            <a:endParaRPr lang="zh-HK" altLang="en-US" sz="1400" dirty="0"/>
          </a:p>
        </p:txBody>
      </p:sp>
    </p:spTree>
    <p:extLst>
      <p:ext uri="{BB962C8B-B14F-4D97-AF65-F5344CB8AC3E}">
        <p14:creationId xmlns:p14="http://schemas.microsoft.com/office/powerpoint/2010/main" val="337860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5"/>
          <p:cNvSpPr>
            <a:spLocks noGrp="1"/>
          </p:cNvSpPr>
          <p:nvPr>
            <p:ph type="sldNum" sz="quarter" idx="12"/>
          </p:nvPr>
        </p:nvSpPr>
        <p:spPr/>
        <p:txBody>
          <a:bodyPr/>
          <a:lstStyle/>
          <a:p>
            <a:fld id="{7FC7B3A3-4E16-4174-9B17-CE57F99748BC}" type="slidenum">
              <a:rPr lang="en-US" altLang="zh-TW"/>
              <a:pPr/>
              <a:t>12</a:t>
            </a:fld>
            <a:endParaRPr lang="en-US" altLang="zh-TW" dirty="0"/>
          </a:p>
        </p:txBody>
      </p:sp>
      <p:sp>
        <p:nvSpPr>
          <p:cNvPr id="76805" name="Text Box 5"/>
          <p:cNvSpPr txBox="1">
            <a:spLocks noChangeArrowheads="1"/>
          </p:cNvSpPr>
          <p:nvPr/>
        </p:nvSpPr>
        <p:spPr bwMode="auto">
          <a:xfrm>
            <a:off x="6718038" y="2594826"/>
            <a:ext cx="4544865" cy="365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 tIns="10800" rIns="10800" bIns="10800">
            <a:spAutoFit/>
          </a:bodyPr>
          <a:lstStyle/>
          <a:p>
            <a:pPr marL="342900" indent="-342900">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自</a:t>
            </a:r>
            <a:r>
              <a:rPr lang="en-US" altLang="zh-TW" sz="2400" b="1" dirty="0">
                <a:latin typeface="微軟正黑體" panose="020B0604030504040204" pitchFamily="34" charset="-120"/>
                <a:ea typeface="微軟正黑體" panose="020B0604030504040204" pitchFamily="34" charset="-120"/>
              </a:rPr>
              <a:t>1929</a:t>
            </a:r>
            <a:r>
              <a:rPr lang="zh-TW" altLang="en-US" sz="2400" b="1" dirty="0">
                <a:latin typeface="微軟正黑體" panose="020B0604030504040204" pitchFamily="34" charset="-120"/>
                <a:ea typeface="微軟正黑體" panose="020B0604030504040204" pitchFamily="34" charset="-120"/>
              </a:rPr>
              <a:t>年起，全球经济出现衰退，日本亦大受打击，企业纷纷倒闭，失业率高企，社会怨声载道</a:t>
            </a:r>
          </a:p>
          <a:p>
            <a:pPr marL="342900" indent="-342900">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日本政府无力解决危机，激进分子乘机大力鼓吹侵略中国，藉此转移国民视线，并通过掠夺中国资源与市场，以纾缓国内经济压力</a:t>
            </a:r>
          </a:p>
          <a:p>
            <a:endParaRPr lang="zh-TW" altLang="en-US" sz="2000" dirty="0">
              <a:latin typeface="+mj-ea"/>
              <a:ea typeface="+mj-ea"/>
            </a:endParaRPr>
          </a:p>
        </p:txBody>
      </p:sp>
      <p:sp>
        <p:nvSpPr>
          <p:cNvPr id="11" name="Rectangle 4"/>
          <p:cNvSpPr>
            <a:spLocks noChangeArrowheads="1"/>
          </p:cNvSpPr>
          <p:nvPr/>
        </p:nvSpPr>
        <p:spPr bwMode="auto">
          <a:xfrm>
            <a:off x="3846453" y="115712"/>
            <a:ext cx="46101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algn="l"/>
            <a:r>
              <a:rPr lang="zh-TW" altLang="en-US" sz="3200" b="1" dirty="0">
                <a:solidFill>
                  <a:srgbClr val="006699"/>
                </a:solidFill>
                <a:ea typeface="標楷體" panose="03000509000000000000" pitchFamily="65" charset="-120"/>
              </a:rPr>
              <a:t>　</a:t>
            </a:r>
            <a:r>
              <a:rPr lang="zh-TW" altLang="en-US" sz="4000" b="1" dirty="0">
                <a:solidFill>
                  <a:srgbClr val="006699"/>
                </a:solidFill>
                <a:latin typeface="微軟正黑體" panose="020B0604030504040204" pitchFamily="34" charset="-120"/>
                <a:ea typeface="微軟正黑體" panose="020B0604030504040204" pitchFamily="34" charset="-120"/>
              </a:rPr>
              <a:t>日本侵华的背景</a:t>
            </a:r>
          </a:p>
        </p:txBody>
      </p:sp>
      <p:sp>
        <p:nvSpPr>
          <p:cNvPr id="13" name="Rectangle 8"/>
          <p:cNvSpPr>
            <a:spLocks noChangeArrowheads="1"/>
          </p:cNvSpPr>
          <p:nvPr/>
        </p:nvSpPr>
        <p:spPr bwMode="auto">
          <a:xfrm>
            <a:off x="2804147" y="930212"/>
            <a:ext cx="7393532" cy="646331"/>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defTabSz="914400"/>
            <a:r>
              <a:rPr lang="en-US" altLang="zh-TW" sz="3600" dirty="0">
                <a:solidFill>
                  <a:srgbClr val="FF0000"/>
                </a:solidFill>
                <a:latin typeface="微軟正黑體" panose="020B0604030504040204" pitchFamily="34" charset="-120"/>
                <a:ea typeface="微軟正黑體" panose="020B0604030504040204" pitchFamily="34" charset="-120"/>
              </a:rPr>
              <a:t>3. </a:t>
            </a:r>
            <a:r>
              <a:rPr lang="zh-TW" altLang="en-US" sz="3200" dirty="0">
                <a:solidFill>
                  <a:srgbClr val="FF0000"/>
                </a:solidFill>
                <a:latin typeface="微軟正黑體" panose="020B0604030504040204" pitchFamily="34" charset="-120"/>
                <a:ea typeface="微軟正黑體" panose="020B0604030504040204" pitchFamily="34" charset="-120"/>
              </a:rPr>
              <a:t>世界经济不景    </a:t>
            </a:r>
            <a:r>
              <a:rPr lang="en-US" altLang="zh-TW" sz="3200" dirty="0">
                <a:solidFill>
                  <a:srgbClr val="FF0000"/>
                </a:solidFill>
                <a:latin typeface="微軟正黑體" panose="020B0604030504040204" pitchFamily="34" charset="-120"/>
                <a:ea typeface="微軟正黑體" panose="020B0604030504040204" pitchFamily="34" charset="-120"/>
              </a:rPr>
              <a:t>4.</a:t>
            </a:r>
            <a:r>
              <a:rPr lang="zh-TW" altLang="en-US" sz="3200" kern="0" dirty="0">
                <a:solidFill>
                  <a:srgbClr val="FF0000"/>
                </a:solidFill>
                <a:latin typeface="微軟正黑體" panose="020B0604030504040204" pitchFamily="34" charset="-120"/>
                <a:ea typeface="微軟正黑體" panose="020B0604030504040204" pitchFamily="34" charset="-120"/>
              </a:rPr>
              <a:t>侵华解决国内问题</a:t>
            </a:r>
            <a:endParaRPr lang="en-US" altLang="zh-HK" sz="3200" kern="0" dirty="0">
              <a:solidFill>
                <a:srgbClr val="FF0000"/>
              </a:solidFill>
              <a:latin typeface="微軟正黑體" panose="020B0604030504040204" pitchFamily="34" charset="-120"/>
              <a:ea typeface="微軟正黑體" panose="020B0604030504040204" pitchFamily="34" charset="-120"/>
            </a:endParaRPr>
          </a:p>
        </p:txBody>
      </p:sp>
      <p:sp>
        <p:nvSpPr>
          <p:cNvPr id="14" name="Rectangle 8"/>
          <p:cNvSpPr>
            <a:spLocks noChangeArrowheads="1"/>
          </p:cNvSpPr>
          <p:nvPr/>
        </p:nvSpPr>
        <p:spPr bwMode="auto">
          <a:xfrm>
            <a:off x="1170775" y="5210315"/>
            <a:ext cx="4980728" cy="1015663"/>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美国华尔街</a:t>
            </a:r>
            <a:endParaRPr lang="en-US" altLang="zh-TW"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endParaRPr>
          </a:p>
          <a:p>
            <a:pPr algn="ctr"/>
            <a:r>
              <a:rPr lang="en-US" altLang="zh-TW"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1929</a:t>
            </a:r>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年</a:t>
            </a:r>
            <a:r>
              <a:rPr lang="en-US" altLang="zh-TW"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10</a:t>
            </a:r>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月，美国股票市场崩溃，触发美国以致全球各国经济陷入长期衰退。</a:t>
            </a:r>
          </a:p>
        </p:txBody>
      </p:sp>
      <p:pic>
        <p:nvPicPr>
          <p:cNvPr id="3" name="圖片 2">
            <a:extLst>
              <a:ext uri="{FF2B5EF4-FFF2-40B4-BE49-F238E27FC236}">
                <a16:creationId xmlns:a16="http://schemas.microsoft.com/office/drawing/2014/main" id="{EB690ACD-5420-0940-9265-F6030FE7D623}"/>
              </a:ext>
            </a:extLst>
          </p:cNvPr>
          <p:cNvPicPr>
            <a:picLocks noChangeAspect="1"/>
          </p:cNvPicPr>
          <p:nvPr/>
        </p:nvPicPr>
        <p:blipFill rotWithShape="1">
          <a:blip r:embed="rId2"/>
          <a:srcRect l="2626" t="34034" r="76999" b="27440"/>
          <a:stretch/>
        </p:blipFill>
        <p:spPr>
          <a:xfrm>
            <a:off x="1447504" y="1845936"/>
            <a:ext cx="4544865" cy="3094986"/>
          </a:xfrm>
          <a:prstGeom prst="rect">
            <a:avLst/>
          </a:prstGeom>
        </p:spPr>
      </p:pic>
      <p:sp>
        <p:nvSpPr>
          <p:cNvPr id="5" name="文字方塊 4">
            <a:extLst>
              <a:ext uri="{FF2B5EF4-FFF2-40B4-BE49-F238E27FC236}">
                <a16:creationId xmlns:a16="http://schemas.microsoft.com/office/drawing/2014/main" id="{5BE6A004-5A1B-2053-CC37-510CB4845397}"/>
              </a:ext>
            </a:extLst>
          </p:cNvPr>
          <p:cNvSpPr txBox="1"/>
          <p:nvPr/>
        </p:nvSpPr>
        <p:spPr>
          <a:xfrm>
            <a:off x="713465" y="6488668"/>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历史影像中的近代中国</a:t>
            </a:r>
            <a:r>
              <a:rPr lang="en-US" altLang="zh-TW" sz="1400" dirty="0">
                <a:latin typeface="Times New Roman" panose="02020603050405020304" pitchFamily="18" charset="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徐宗懋藏品选</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endParaRPr lang="zh-HK" altLang="en-US" sz="1400" dirty="0"/>
          </a:p>
        </p:txBody>
      </p:sp>
      <p:sp>
        <p:nvSpPr>
          <p:cNvPr id="9" name="Rectangle 8"/>
          <p:cNvSpPr>
            <a:spLocks noChangeArrowheads="1"/>
          </p:cNvSpPr>
          <p:nvPr/>
        </p:nvSpPr>
        <p:spPr bwMode="auto">
          <a:xfrm>
            <a:off x="0" y="1783617"/>
            <a:ext cx="12103510" cy="784830"/>
          </a:xfrm>
          <a:prstGeom prst="rect">
            <a:avLst/>
          </a:prstGeom>
          <a:solidFill>
            <a:srgbClr val="FFFF00"/>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zh-TW" altLang="en-US" sz="4500" dirty="0">
                <a:latin typeface="+mj-ea"/>
                <a:ea typeface="+mj-ea"/>
              </a:rPr>
              <a:t>日本为了保障自身的利益，加紧对中国侵掠！</a:t>
            </a:r>
            <a:endParaRPr lang="zh-TW" altLang="en-US" sz="4500" dirty="0">
              <a:solidFill>
                <a:srgbClr val="FF3300"/>
              </a:solidFill>
              <a:latin typeface="+mj-ea"/>
              <a:ea typeface="+mj-ea"/>
            </a:endParaRPr>
          </a:p>
        </p:txBody>
      </p:sp>
    </p:spTree>
    <p:extLst>
      <p:ext uri="{BB962C8B-B14F-4D97-AF65-F5344CB8AC3E}">
        <p14:creationId xmlns:p14="http://schemas.microsoft.com/office/powerpoint/2010/main" val="199762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88000"/>
                <a:lumMod val="98000"/>
              </a:schemeClr>
            </a:gs>
          </a:gsLst>
          <a:lin ang="5400000" scaled="0"/>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E15C149-52C8-4918-9ED9-ABE8F23C3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FF755A"/>
          </a:solidFill>
          <a:ln>
            <a:noFill/>
          </a:ln>
          <a:effectLst>
            <a:innerShdw blurRad="63500" dist="254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0" name="Rectangle 39">
            <a:extLst>
              <a:ext uri="{FF2B5EF4-FFF2-40B4-BE49-F238E27FC236}">
                <a16:creationId xmlns:a16="http://schemas.microsoft.com/office/drawing/2014/main" id="{7FF4C884-BB12-4BB5-8FE6-DD2A2F1A0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solidFill>
            <a:schemeClr val="bg2">
              <a:lumMod val="90000"/>
              <a:lumOff val="10000"/>
            </a:schemeClr>
          </a:soli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2" name="Rectangle 41">
            <a:extLst>
              <a:ext uri="{FF2B5EF4-FFF2-40B4-BE49-F238E27FC236}">
                <a16:creationId xmlns:a16="http://schemas.microsoft.com/office/drawing/2014/main" id="{886AEC2C-60F0-42F3-B01C-DE5AF49E7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862" y="164592"/>
            <a:ext cx="7205472" cy="6528816"/>
          </a:xfrm>
          <a:prstGeom prst="rect">
            <a:avLst/>
          </a:prstGeom>
          <a:noFill/>
          <a:ln w="15875" cap="flat">
            <a:solidFill>
              <a:srgbClr val="FF755A"/>
            </a:solidFill>
            <a:miter lim="800000"/>
          </a:ln>
          <a:effectLst/>
        </p:spPr>
        <p:style>
          <a:lnRef idx="1">
            <a:schemeClr val="accent1"/>
          </a:lnRef>
          <a:fillRef idx="3">
            <a:schemeClr val="accent1"/>
          </a:fillRef>
          <a:effectRef idx="2">
            <a:schemeClr val="accent1"/>
          </a:effectRef>
          <a:fontRef idx="minor">
            <a:schemeClr val="lt1"/>
          </a:fontRef>
        </p:style>
      </p:sp>
      <p:sp>
        <p:nvSpPr>
          <p:cNvPr id="7" name="矩形 6"/>
          <p:cNvSpPr/>
          <p:nvPr/>
        </p:nvSpPr>
        <p:spPr>
          <a:xfrm>
            <a:off x="5294375" y="670561"/>
            <a:ext cx="6271075" cy="3708400"/>
          </a:xfrm>
          <a:prstGeom prst="rect">
            <a:avLst/>
          </a:prstGeom>
        </p:spPr>
        <p:txBody>
          <a:bodyPr vert="horz" lIns="91440" tIns="45720" rIns="91440" bIns="45720" rtlCol="0" anchor="b">
            <a:normAutofit/>
          </a:bodyPr>
          <a:lstStyle/>
          <a:p>
            <a:pPr algn="ctr">
              <a:spcBef>
                <a:spcPct val="0"/>
              </a:spcBef>
              <a:spcAft>
                <a:spcPts val="600"/>
              </a:spcAft>
            </a:pPr>
            <a:r>
              <a:rPr lang="en-US" altLang="zh-TW" sz="5400" b="1" dirty="0">
                <a:ln w="3175" cmpd="sng">
                  <a:noFill/>
                </a:ln>
                <a:solidFill>
                  <a:schemeClr val="tx1">
                    <a:lumMod val="85000"/>
                    <a:lumOff val="15000"/>
                  </a:schemeClr>
                </a:solidFill>
                <a:latin typeface="+mj-lt"/>
                <a:ea typeface="+mj-ea"/>
                <a:cs typeface="+mj-cs"/>
              </a:rPr>
              <a:t>1930</a:t>
            </a:r>
            <a:r>
              <a:rPr lang="zh-TW" altLang="en-US" sz="5400" b="1" dirty="0">
                <a:ln w="3175" cmpd="sng">
                  <a:noFill/>
                </a:ln>
                <a:solidFill>
                  <a:schemeClr val="tx1">
                    <a:lumMod val="85000"/>
                    <a:lumOff val="15000"/>
                  </a:schemeClr>
                </a:solidFill>
                <a:latin typeface="+mj-lt"/>
                <a:ea typeface="+mj-ea"/>
                <a:cs typeface="+mj-cs"/>
              </a:rPr>
              <a:t>年代</a:t>
            </a:r>
            <a:endParaRPr lang="en-US" altLang="zh-TW" sz="5400" b="1" dirty="0">
              <a:ln w="3175" cmpd="sng">
                <a:noFill/>
              </a:ln>
              <a:solidFill>
                <a:schemeClr val="tx1">
                  <a:lumMod val="85000"/>
                  <a:lumOff val="15000"/>
                </a:schemeClr>
              </a:solidFill>
              <a:latin typeface="+mj-lt"/>
              <a:ea typeface="+mj-ea"/>
              <a:cs typeface="+mj-cs"/>
            </a:endParaRPr>
          </a:p>
          <a:p>
            <a:pPr algn="ctr">
              <a:spcBef>
                <a:spcPct val="0"/>
              </a:spcBef>
              <a:spcAft>
                <a:spcPts val="600"/>
              </a:spcAft>
            </a:pPr>
            <a:r>
              <a:rPr lang="zh-TW" altLang="en-US" sz="5400" b="1" dirty="0">
                <a:ln w="3175" cmpd="sng">
                  <a:noFill/>
                </a:ln>
                <a:solidFill>
                  <a:schemeClr val="tx1">
                    <a:lumMod val="85000"/>
                    <a:lumOff val="15000"/>
                  </a:schemeClr>
                </a:solidFill>
                <a:latin typeface="+mj-lt"/>
                <a:ea typeface="+mj-ea"/>
                <a:cs typeface="+mj-cs"/>
              </a:rPr>
              <a:t>日本如何展开侵略？</a:t>
            </a:r>
            <a:endParaRPr lang="en-US" altLang="zh-TW" sz="5400" dirty="0">
              <a:ln w="3175" cmpd="sng">
                <a:noFill/>
              </a:ln>
              <a:solidFill>
                <a:schemeClr val="tx1">
                  <a:lumMod val="85000"/>
                  <a:lumOff val="15000"/>
                </a:schemeClr>
              </a:solidFill>
              <a:latin typeface="+mj-lt"/>
              <a:ea typeface="+mj-ea"/>
              <a:cs typeface="+mj-cs"/>
            </a:endParaRPr>
          </a:p>
        </p:txBody>
      </p:sp>
      <p:pic>
        <p:nvPicPr>
          <p:cNvPr id="2" name="Picture 2" descr="https://www.ccdi.gov.cn/yaowen/202009/W020200918299429187420.jpg">
            <a:extLst>
              <a:ext uri="{FF2B5EF4-FFF2-40B4-BE49-F238E27FC236}">
                <a16:creationId xmlns:a16="http://schemas.microsoft.com/office/drawing/2014/main" id="{DD913165-2D4B-415E-59A8-74AE32186D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l="34015" r="22610"/>
          <a:stretch/>
        </p:blipFill>
        <p:spPr bwMode="auto">
          <a:xfrm>
            <a:off x="306954" y="320040"/>
            <a:ext cx="4040388" cy="6217920"/>
          </a:xfrm>
          <a:prstGeom prst="rect">
            <a:avLst/>
          </a:prstGeom>
          <a:ln w="7620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75697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a:cxnSpLocks/>
          </p:cNvCxnSpPr>
          <p:nvPr/>
        </p:nvCxnSpPr>
        <p:spPr>
          <a:xfrm>
            <a:off x="885371" y="3429000"/>
            <a:ext cx="10479315" cy="0"/>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4" name="圖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85" y="2849364"/>
            <a:ext cx="1054521" cy="646123"/>
          </a:xfrm>
          <a:prstGeom prst="rect">
            <a:avLst/>
          </a:prstGeom>
        </p:spPr>
      </p:pic>
      <p:pic>
        <p:nvPicPr>
          <p:cNvPr id="15" name="圖片 14"/>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43745" y="3167453"/>
            <a:ext cx="458093" cy="531666"/>
          </a:xfrm>
          <a:prstGeom prst="rect">
            <a:avLst/>
          </a:prstGeom>
        </p:spPr>
      </p:pic>
      <p:pic>
        <p:nvPicPr>
          <p:cNvPr id="20" name="圖片 1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0407" y="3158970"/>
            <a:ext cx="457200" cy="530352"/>
          </a:xfrm>
          <a:prstGeom prst="rect">
            <a:avLst/>
          </a:prstGeom>
        </p:spPr>
      </p:pic>
      <p:pic>
        <p:nvPicPr>
          <p:cNvPr id="21" name="圖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599" y="3470290"/>
            <a:ext cx="1054521" cy="646123"/>
          </a:xfrm>
          <a:prstGeom prst="rect">
            <a:avLst/>
          </a:prstGeom>
        </p:spPr>
      </p:pic>
      <p:pic>
        <p:nvPicPr>
          <p:cNvPr id="24" name="圖片 2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86030" y="3168678"/>
            <a:ext cx="457200" cy="530352"/>
          </a:xfrm>
          <a:prstGeom prst="rect">
            <a:avLst/>
          </a:prstGeom>
        </p:spPr>
      </p:pic>
      <p:pic>
        <p:nvPicPr>
          <p:cNvPr id="25" name="圖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5442" y="2890387"/>
            <a:ext cx="1054521" cy="646123"/>
          </a:xfrm>
          <a:prstGeom prst="rect">
            <a:avLst/>
          </a:prstGeom>
        </p:spPr>
      </p:pic>
      <p:pic>
        <p:nvPicPr>
          <p:cNvPr id="28" name="圖片 27"/>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49282" y="3169545"/>
            <a:ext cx="457200" cy="530352"/>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7736" y="3474006"/>
            <a:ext cx="1054521" cy="646123"/>
          </a:xfrm>
          <a:prstGeom prst="rect">
            <a:avLst/>
          </a:prstGeom>
        </p:spPr>
      </p:pic>
      <p:pic>
        <p:nvPicPr>
          <p:cNvPr id="31" name="圖片 30"/>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81065" y="3163824"/>
            <a:ext cx="457200" cy="530352"/>
          </a:xfrm>
          <a:prstGeom prst="rect">
            <a:avLst/>
          </a:prstGeom>
        </p:spPr>
      </p:pic>
      <p:pic>
        <p:nvPicPr>
          <p:cNvPr id="32" name="圖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9288" y="2878990"/>
            <a:ext cx="1054521" cy="646123"/>
          </a:xfrm>
          <a:prstGeom prst="rect">
            <a:avLst/>
          </a:prstGeom>
        </p:spPr>
      </p:pic>
      <p:pic>
        <p:nvPicPr>
          <p:cNvPr id="36" name="圖片 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14075" y="3163824"/>
            <a:ext cx="457200" cy="530352"/>
          </a:xfrm>
          <a:prstGeom prst="rect">
            <a:avLst/>
          </a:prstGeom>
        </p:spPr>
      </p:pic>
      <p:pic>
        <p:nvPicPr>
          <p:cNvPr id="37" name="圖片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6191" y="3474006"/>
            <a:ext cx="1054521" cy="646123"/>
          </a:xfrm>
          <a:prstGeom prst="rect">
            <a:avLst/>
          </a:prstGeom>
        </p:spPr>
      </p:pic>
      <p:pic>
        <p:nvPicPr>
          <p:cNvPr id="39" name="圖片 3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052572" y="3187019"/>
            <a:ext cx="457200" cy="530352"/>
          </a:xfrm>
          <a:prstGeom prst="rect">
            <a:avLst/>
          </a:prstGeom>
        </p:spPr>
      </p:pic>
      <p:pic>
        <p:nvPicPr>
          <p:cNvPr id="42" name="圖片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3084" y="2878991"/>
            <a:ext cx="1054521" cy="646123"/>
          </a:xfrm>
          <a:prstGeom prst="rect">
            <a:avLst/>
          </a:prstGeom>
        </p:spPr>
      </p:pic>
      <p:sp>
        <p:nvSpPr>
          <p:cNvPr id="33" name="橢圓 32"/>
          <p:cNvSpPr>
            <a:spLocks noChangeArrowheads="1"/>
          </p:cNvSpPr>
          <p:nvPr/>
        </p:nvSpPr>
        <p:spPr bwMode="auto">
          <a:xfrm>
            <a:off x="444456" y="2849364"/>
            <a:ext cx="1150938" cy="68421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sp>
        <p:nvSpPr>
          <p:cNvPr id="8" name="文字方塊 7">
            <a:extLst>
              <a:ext uri="{FF2B5EF4-FFF2-40B4-BE49-F238E27FC236}">
                <a16:creationId xmlns:a16="http://schemas.microsoft.com/office/drawing/2014/main" id="{8B2C9E18-3E0E-D2E1-BB2B-59AC8EB81B14}"/>
              </a:ext>
            </a:extLst>
          </p:cNvPr>
          <p:cNvSpPr txBox="1"/>
          <p:nvPr/>
        </p:nvSpPr>
        <p:spPr>
          <a:xfrm>
            <a:off x="6755019" y="1049701"/>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年以后较重大事件举隅</a:t>
            </a:r>
            <a:endParaRPr lang="zh-HK" altLang="en-US" sz="2400" b="1" dirty="0">
              <a:latin typeface="+mj-ea"/>
              <a:ea typeface="+mj-ea"/>
            </a:endParaRPr>
          </a:p>
        </p:txBody>
      </p:sp>
      <p:sp>
        <p:nvSpPr>
          <p:cNvPr id="2" name="文字方塊 1"/>
          <p:cNvSpPr txBox="1"/>
          <p:nvPr/>
        </p:nvSpPr>
        <p:spPr>
          <a:xfrm>
            <a:off x="9881960" y="3621049"/>
            <a:ext cx="1800494" cy="646331"/>
          </a:xfrm>
          <a:prstGeom prst="rect">
            <a:avLst/>
          </a:prstGeom>
          <a:noFill/>
        </p:spPr>
        <p:txBody>
          <a:bodyPr wrap="none" rtlCol="0">
            <a:spAutoFit/>
          </a:bodyPr>
          <a:lstStyle/>
          <a:p>
            <a:pPr algn="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日本无条件投降</a:t>
            </a:r>
            <a:endParaRPr lang="zh-HK"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中国抗战胜利</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文本框 1">
            <a:extLst>
              <a:ext uri="{FF2B5EF4-FFF2-40B4-BE49-F238E27FC236}">
                <a16:creationId xmlns:a16="http://schemas.microsoft.com/office/drawing/2014/main" id="{0BF8ACE5-F409-45CE-86EE-D901C477734C}"/>
              </a:ext>
            </a:extLst>
          </p:cNvPr>
          <p:cNvSpPr txBox="1"/>
          <p:nvPr/>
        </p:nvSpPr>
        <p:spPr>
          <a:xfrm>
            <a:off x="1295401" y="665184"/>
            <a:ext cx="6417205" cy="769441"/>
          </a:xfrm>
          <a:prstGeom prst="rect">
            <a:avLst/>
          </a:prstGeom>
          <a:noFill/>
        </p:spPr>
        <p:txBody>
          <a:bodyPr wrap="square" rtlCol="0">
            <a:spAutoFit/>
          </a:bodyPr>
          <a:lstStyle/>
          <a:p>
            <a:r>
              <a:rPr lang="zh-CN" altLang="en-US" sz="4400" b="1" dirty="0">
                <a:latin typeface="DengXian" panose="02010600030101010101" pitchFamily="2" charset="-122"/>
                <a:ea typeface="DengXian" panose="02010600030101010101" pitchFamily="2" charset="-122"/>
              </a:rPr>
              <a:t>日本侵略中国</a:t>
            </a:r>
            <a:r>
              <a:rPr lang="zh-TW" altLang="en-US" sz="4400" b="1" dirty="0">
                <a:latin typeface="DengXian" panose="02010600030101010101" pitchFamily="2" charset="-122"/>
                <a:ea typeface="DengXian" panose="02010600030101010101" pitchFamily="2" charset="-122"/>
              </a:rPr>
              <a:t>的野心</a:t>
            </a:r>
            <a:endParaRPr lang="zh-CN" altLang="en-US" sz="4400" b="1" dirty="0">
              <a:latin typeface="DengXian" panose="02010600030101010101" pitchFamily="2" charset="-122"/>
              <a:ea typeface="DengXian" panose="02010600030101010101" pitchFamily="2" charset="-122"/>
            </a:endParaRPr>
          </a:p>
        </p:txBody>
      </p:sp>
      <p:sp>
        <p:nvSpPr>
          <p:cNvPr id="45" name="文本框 3">
            <a:extLst>
              <a:ext uri="{FF2B5EF4-FFF2-40B4-BE49-F238E27FC236}">
                <a16:creationId xmlns:a16="http://schemas.microsoft.com/office/drawing/2014/main" id="{76BBA69B-C0E2-4ED0-A9D0-D5D9AFD5A887}"/>
              </a:ext>
            </a:extLst>
          </p:cNvPr>
          <p:cNvSpPr txBox="1"/>
          <p:nvPr/>
        </p:nvSpPr>
        <p:spPr>
          <a:xfrm>
            <a:off x="371320" y="3625611"/>
            <a:ext cx="1579760" cy="646331"/>
          </a:xfrm>
          <a:prstGeom prst="rect">
            <a:avLst/>
          </a:prstGeom>
          <a:noFill/>
        </p:spPr>
        <p:txBody>
          <a:bodyPr wrap="square" rtlCol="0">
            <a:spAutoFit/>
          </a:bodyPr>
          <a:lstStyle/>
          <a:p>
            <a:pPr algn="ctr"/>
            <a:r>
              <a:rPr lang="zh-CN" altLang="en-US" b="1" dirty="0">
                <a:latin typeface="DengXian" panose="02010600030101010101" pitchFamily="2" charset="-122"/>
                <a:ea typeface="DengXian" panose="02010600030101010101" pitchFamily="2" charset="-122"/>
              </a:rPr>
              <a:t>九一八事变</a:t>
            </a:r>
            <a:endParaRPr lang="en-US" altLang="zh-CN" b="1" dirty="0">
              <a:latin typeface="DengXian" panose="02010600030101010101" pitchFamily="2" charset="-122"/>
              <a:ea typeface="DengXian" panose="02010600030101010101" pitchFamily="2" charset="-122"/>
            </a:endParaRPr>
          </a:p>
          <a:p>
            <a:pPr algn="ctr"/>
            <a:r>
              <a:rPr lang="zh-CN" altLang="en-US" b="1" dirty="0">
                <a:latin typeface="DengXian" panose="02010600030101010101" pitchFamily="2" charset="-122"/>
                <a:ea typeface="DengXian" panose="02010600030101010101" pitchFamily="2" charset="-122"/>
              </a:rPr>
              <a:t>日本侵略东北</a:t>
            </a:r>
          </a:p>
        </p:txBody>
      </p:sp>
      <p:sp>
        <p:nvSpPr>
          <p:cNvPr id="4" name="矩形: 圓角 3">
            <a:extLst>
              <a:ext uri="{FF2B5EF4-FFF2-40B4-BE49-F238E27FC236}">
                <a16:creationId xmlns:a16="http://schemas.microsoft.com/office/drawing/2014/main" id="{C223D953-9262-4541-BC1F-7DEA70F3EF36}"/>
              </a:ext>
            </a:extLst>
          </p:cNvPr>
          <p:cNvSpPr/>
          <p:nvPr/>
        </p:nvSpPr>
        <p:spPr>
          <a:xfrm>
            <a:off x="468626" y="3688377"/>
            <a:ext cx="1408116" cy="64611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圖片 11">
            <a:extLst>
              <a:ext uri="{FF2B5EF4-FFF2-40B4-BE49-F238E27FC236}">
                <a16:creationId xmlns:a16="http://schemas.microsoft.com/office/drawing/2014/main" id="{C29E6E9D-6922-433E-B331-245044A31FA3}"/>
              </a:ext>
            </a:extLst>
          </p:cNvPr>
          <p:cNvPicPr>
            <a:picLocks noChangeAspect="1"/>
          </p:cNvPicPr>
          <p:nvPr/>
        </p:nvPicPr>
        <p:blipFill>
          <a:blip r:embed="rId11"/>
          <a:stretch>
            <a:fillRect/>
          </a:stretch>
        </p:blipFill>
        <p:spPr>
          <a:xfrm>
            <a:off x="1595394" y="5125978"/>
            <a:ext cx="1701002" cy="646117"/>
          </a:xfrm>
          <a:prstGeom prst="rect">
            <a:avLst/>
          </a:prstGeom>
        </p:spPr>
      </p:pic>
      <p:pic>
        <p:nvPicPr>
          <p:cNvPr id="16" name="圖片 15">
            <a:extLst>
              <a:ext uri="{FF2B5EF4-FFF2-40B4-BE49-F238E27FC236}">
                <a16:creationId xmlns:a16="http://schemas.microsoft.com/office/drawing/2014/main" id="{027AE12F-BD01-460C-866A-B2BC7A70D1B4}"/>
              </a:ext>
            </a:extLst>
          </p:cNvPr>
          <p:cNvPicPr>
            <a:picLocks noChangeAspect="1"/>
          </p:cNvPicPr>
          <p:nvPr/>
        </p:nvPicPr>
        <p:blipFill>
          <a:blip r:embed="rId12"/>
          <a:stretch>
            <a:fillRect/>
          </a:stretch>
        </p:blipFill>
        <p:spPr>
          <a:xfrm>
            <a:off x="2577872" y="4008637"/>
            <a:ext cx="1934995" cy="580499"/>
          </a:xfrm>
          <a:prstGeom prst="rect">
            <a:avLst/>
          </a:prstGeom>
        </p:spPr>
      </p:pic>
      <p:pic>
        <p:nvPicPr>
          <p:cNvPr id="26" name="圖片 25">
            <a:extLst>
              <a:ext uri="{FF2B5EF4-FFF2-40B4-BE49-F238E27FC236}">
                <a16:creationId xmlns:a16="http://schemas.microsoft.com/office/drawing/2014/main" id="{2070A3A5-05A6-4D6D-81ED-17ACCA00AF71}"/>
              </a:ext>
            </a:extLst>
          </p:cNvPr>
          <p:cNvPicPr>
            <a:picLocks noChangeAspect="1"/>
          </p:cNvPicPr>
          <p:nvPr/>
        </p:nvPicPr>
        <p:blipFill>
          <a:blip r:embed="rId13"/>
          <a:stretch>
            <a:fillRect/>
          </a:stretch>
        </p:blipFill>
        <p:spPr>
          <a:xfrm>
            <a:off x="4029963" y="5168772"/>
            <a:ext cx="1428257" cy="646116"/>
          </a:xfrm>
          <a:prstGeom prst="rect">
            <a:avLst/>
          </a:prstGeom>
        </p:spPr>
      </p:pic>
      <p:sp>
        <p:nvSpPr>
          <p:cNvPr id="47" name="文字方塊 46">
            <a:extLst>
              <a:ext uri="{FF2B5EF4-FFF2-40B4-BE49-F238E27FC236}">
                <a16:creationId xmlns:a16="http://schemas.microsoft.com/office/drawing/2014/main" id="{78DB85B1-C7F2-4608-8ABB-B6D830ABD5B0}"/>
              </a:ext>
            </a:extLst>
          </p:cNvPr>
          <p:cNvSpPr txBox="1"/>
          <p:nvPr/>
        </p:nvSpPr>
        <p:spPr>
          <a:xfrm>
            <a:off x="6761657" y="2373981"/>
            <a:ext cx="4198109" cy="523220"/>
          </a:xfrm>
          <a:prstGeom prst="rect">
            <a:avLst/>
          </a:prstGeom>
          <a:noFill/>
        </p:spPr>
        <p:txBody>
          <a:bodyPr wrap="square" rtlCol="0">
            <a:spAutoFit/>
          </a:bodyPr>
          <a:lstStyle/>
          <a:p>
            <a:r>
              <a:rPr lang="zh-TW" altLang="en-US" sz="2800" b="1" dirty="0">
                <a:latin typeface="DengXian" panose="02010600030101010101" pitchFamily="2" charset="-122"/>
                <a:ea typeface="DengXian" panose="02010600030101010101" pitchFamily="2" charset="-122"/>
              </a:rPr>
              <a:t>日本全面侵略中国</a:t>
            </a:r>
            <a:endParaRPr lang="en-US" sz="2800" b="1" dirty="0">
              <a:latin typeface="DengXian" panose="02010600030101010101" pitchFamily="2" charset="-122"/>
              <a:ea typeface="DengXian" panose="02010600030101010101" pitchFamily="2" charset="-122"/>
            </a:endParaRPr>
          </a:p>
        </p:txBody>
      </p:sp>
      <p:sp>
        <p:nvSpPr>
          <p:cNvPr id="48" name="文字方塊 47">
            <a:extLst>
              <a:ext uri="{FF2B5EF4-FFF2-40B4-BE49-F238E27FC236}">
                <a16:creationId xmlns:a16="http://schemas.microsoft.com/office/drawing/2014/main" id="{3C3B5687-1FDE-4259-868A-8940CD5C57B1}"/>
              </a:ext>
            </a:extLst>
          </p:cNvPr>
          <p:cNvSpPr txBox="1"/>
          <p:nvPr/>
        </p:nvSpPr>
        <p:spPr>
          <a:xfrm>
            <a:off x="7908400" y="4479357"/>
            <a:ext cx="1391123" cy="646331"/>
          </a:xfrm>
          <a:prstGeom prst="rect">
            <a:avLst/>
          </a:prstGeom>
          <a:noFill/>
        </p:spPr>
        <p:txBody>
          <a:bodyPr wrap="square" rtlCol="0">
            <a:spAutoFit/>
          </a:bodyPr>
          <a:lstStyle/>
          <a:p>
            <a:r>
              <a:rPr lang="zh-TW" altLang="en-US" b="1" dirty="0">
                <a:latin typeface="DengXian" panose="02010600030101010101" pitchFamily="2" charset="-122"/>
                <a:ea typeface="DengXian" panose="02010600030101010101" pitchFamily="2" charset="-122"/>
              </a:rPr>
              <a:t>日本侵略</a:t>
            </a:r>
            <a:endParaRPr lang="en-US" altLang="zh-TW" b="1" dirty="0">
              <a:latin typeface="DengXian" panose="02010600030101010101" pitchFamily="2" charset="-122"/>
              <a:ea typeface="DengXian" panose="02010600030101010101" pitchFamily="2" charset="-122"/>
            </a:endParaRPr>
          </a:p>
          <a:p>
            <a:r>
              <a:rPr lang="zh-TW" altLang="en-US" b="1" dirty="0">
                <a:latin typeface="DengXian" panose="02010600030101010101" pitchFamily="2" charset="-122"/>
                <a:ea typeface="DengXian" panose="02010600030101010101" pitchFamily="2" charset="-122"/>
              </a:rPr>
              <a:t>华中、华南</a:t>
            </a:r>
            <a:endParaRPr lang="en-US" b="1" dirty="0">
              <a:latin typeface="DengXian" panose="02010600030101010101" pitchFamily="2" charset="-122"/>
              <a:ea typeface="DengXian" panose="02010600030101010101" pitchFamily="2" charset="-122"/>
            </a:endParaRPr>
          </a:p>
        </p:txBody>
      </p:sp>
      <p:sp>
        <p:nvSpPr>
          <p:cNvPr id="49" name="文字方塊 48">
            <a:extLst>
              <a:ext uri="{FF2B5EF4-FFF2-40B4-BE49-F238E27FC236}">
                <a16:creationId xmlns:a16="http://schemas.microsoft.com/office/drawing/2014/main" id="{2FE3EDE4-91C7-45E2-BE1F-75BC51A019FA}"/>
              </a:ext>
            </a:extLst>
          </p:cNvPr>
          <p:cNvSpPr txBox="1"/>
          <p:nvPr/>
        </p:nvSpPr>
        <p:spPr>
          <a:xfrm>
            <a:off x="6059930" y="3703220"/>
            <a:ext cx="1728721" cy="923330"/>
          </a:xfrm>
          <a:prstGeom prst="rect">
            <a:avLst/>
          </a:prstGeom>
          <a:noFill/>
        </p:spPr>
        <p:txBody>
          <a:bodyPr wrap="square" rtlCol="0">
            <a:spAutoFit/>
          </a:bodyPr>
          <a:lstStyle/>
          <a:p>
            <a:pPr algn="ctr"/>
            <a:r>
              <a:rPr lang="zh-TW" altLang="en-US" b="1" dirty="0">
                <a:latin typeface="DengXian" panose="02010600030101010101" pitchFamily="2" charset="-122"/>
                <a:ea typeface="DengXian" panose="02010600030101010101" pitchFamily="2" charset="-122"/>
              </a:rPr>
              <a:t>七七事变</a:t>
            </a:r>
            <a:endParaRPr lang="en-US" altLang="zh-TW" b="1" dirty="0">
              <a:latin typeface="DengXian" panose="02010600030101010101" pitchFamily="2" charset="-122"/>
              <a:ea typeface="DengXian" panose="02010600030101010101" pitchFamily="2" charset="-122"/>
            </a:endParaRPr>
          </a:p>
          <a:p>
            <a:pPr algn="ctr"/>
            <a:r>
              <a:rPr lang="zh-TW" altLang="en-US" b="1" dirty="0">
                <a:latin typeface="DengXian" panose="02010600030101010101" pitchFamily="2" charset="-122"/>
                <a:ea typeface="DengXian" panose="02010600030101010101" pitchFamily="2" charset="-122"/>
              </a:rPr>
              <a:t>日本侵略北平</a:t>
            </a:r>
            <a:endParaRPr lang="en-US" altLang="zh-TW" b="1" dirty="0">
              <a:latin typeface="DengXian" panose="02010600030101010101" pitchFamily="2" charset="-122"/>
              <a:ea typeface="DengXian" panose="02010600030101010101" pitchFamily="2" charset="-122"/>
            </a:endParaRPr>
          </a:p>
          <a:p>
            <a:pPr algn="ctr"/>
            <a:r>
              <a:rPr lang="zh-TW" altLang="en-US" b="1" dirty="0">
                <a:latin typeface="DengXian" panose="02010600030101010101" pitchFamily="2" charset="-122"/>
                <a:ea typeface="DengXian" panose="02010600030101010101" pitchFamily="2" charset="-122"/>
              </a:rPr>
              <a:t>华东地区</a:t>
            </a:r>
            <a:endParaRPr lang="en-US" b="1" dirty="0">
              <a:latin typeface="DengXian" panose="02010600030101010101" pitchFamily="2" charset="-122"/>
              <a:ea typeface="DengXian" panose="02010600030101010101" pitchFamily="2" charset="-122"/>
            </a:endParaRPr>
          </a:p>
        </p:txBody>
      </p:sp>
      <p:sp>
        <p:nvSpPr>
          <p:cNvPr id="50" name="文字方塊 49">
            <a:extLst>
              <a:ext uri="{FF2B5EF4-FFF2-40B4-BE49-F238E27FC236}">
                <a16:creationId xmlns:a16="http://schemas.microsoft.com/office/drawing/2014/main" id="{88EEAA53-6BC4-43A5-9085-B70F4FB40269}"/>
              </a:ext>
            </a:extLst>
          </p:cNvPr>
          <p:cNvSpPr txBox="1"/>
          <p:nvPr/>
        </p:nvSpPr>
        <p:spPr>
          <a:xfrm>
            <a:off x="6096000" y="5143507"/>
            <a:ext cx="1800494" cy="646331"/>
          </a:xfrm>
          <a:prstGeom prst="rect">
            <a:avLst/>
          </a:prstGeom>
          <a:noFill/>
        </p:spPr>
        <p:txBody>
          <a:bodyPr wrap="square" rtlCol="0">
            <a:spAutoFit/>
          </a:bodyPr>
          <a:lstStyle/>
          <a:p>
            <a:pPr algn="ctr"/>
            <a:r>
              <a:rPr lang="zh-TW" altLang="en-US" b="1" dirty="0">
                <a:latin typeface="DengXian" panose="02010600030101010101" pitchFamily="2" charset="-122"/>
                <a:ea typeface="DengXian" panose="02010600030101010101" pitchFamily="2" charset="-122"/>
              </a:rPr>
              <a:t>十二月侵占南京</a:t>
            </a:r>
            <a:endParaRPr lang="en-US" altLang="zh-TW" b="1" dirty="0">
              <a:latin typeface="DengXian" panose="02010600030101010101" pitchFamily="2" charset="-122"/>
              <a:ea typeface="DengXian" panose="02010600030101010101" pitchFamily="2" charset="-122"/>
            </a:endParaRPr>
          </a:p>
          <a:p>
            <a:pPr algn="ctr"/>
            <a:r>
              <a:rPr lang="zh-TW" altLang="en-US" b="1" dirty="0">
                <a:latin typeface="DengXian" panose="02010600030101010101" pitchFamily="2" charset="-122"/>
                <a:ea typeface="DengXian" panose="02010600030101010101" pitchFamily="2" charset="-122"/>
              </a:rPr>
              <a:t>南京大屠杀</a:t>
            </a:r>
            <a:endParaRPr lang="en-US" b="1"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277484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1524000" y="24384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en-US" altLang="zh-TW" sz="3200" dirty="0"/>
          </a:p>
        </p:txBody>
      </p:sp>
      <p:sp>
        <p:nvSpPr>
          <p:cNvPr id="15" name="標題 1"/>
          <p:cNvSpPr>
            <a:spLocks noGrp="1"/>
          </p:cNvSpPr>
          <p:nvPr>
            <p:ph type="body" sz="half" idx="2"/>
          </p:nvPr>
        </p:nvSpPr>
        <p:spPr>
          <a:xfrm>
            <a:off x="906941" y="584900"/>
            <a:ext cx="5483697" cy="6916739"/>
          </a:xfrm>
        </p:spPr>
        <p:txBody>
          <a:bodyPr>
            <a:noAutofit/>
          </a:bodyPr>
          <a:lstStyle/>
          <a:p>
            <a:r>
              <a:rPr lang="zh-TW" altLang="en-US" sz="3000" b="1" dirty="0">
                <a:solidFill>
                  <a:srgbClr val="0070C0"/>
                </a:solidFill>
                <a:latin typeface="+mj-ea"/>
                <a:ea typeface="+mj-ea"/>
              </a:rPr>
              <a:t>九一八事变</a:t>
            </a:r>
            <a:endParaRPr lang="en-US" altLang="zh-TW" sz="3000" b="1" dirty="0">
              <a:solidFill>
                <a:srgbClr val="0070C0"/>
              </a:solidFill>
              <a:latin typeface="+mj-ea"/>
              <a:ea typeface="+mj-ea"/>
            </a:endParaRPr>
          </a:p>
          <a:p>
            <a:pPr algn="just">
              <a:lnSpc>
                <a:spcPts val="4000"/>
              </a:lnSpc>
            </a:pPr>
            <a:r>
              <a:rPr lang="en-US" altLang="zh-TW" sz="2400" b="1" dirty="0">
                <a:solidFill>
                  <a:srgbClr val="002060"/>
                </a:solidFill>
                <a:latin typeface="+mj-ea"/>
                <a:ea typeface="+mj-ea"/>
              </a:rPr>
              <a:t>1931</a:t>
            </a:r>
            <a:r>
              <a:rPr lang="zh-TW" altLang="en-US" sz="2400" b="1" dirty="0">
                <a:solidFill>
                  <a:srgbClr val="002060"/>
                </a:solidFill>
                <a:latin typeface="+mj-ea"/>
                <a:ea typeface="+mj-ea"/>
              </a:rPr>
              <a:t>年</a:t>
            </a:r>
            <a:r>
              <a:rPr lang="en-US" altLang="zh-TW" sz="2400" b="1" dirty="0">
                <a:solidFill>
                  <a:srgbClr val="002060"/>
                </a:solidFill>
                <a:latin typeface="+mj-ea"/>
                <a:ea typeface="+mj-ea"/>
              </a:rPr>
              <a:t>9</a:t>
            </a:r>
            <a:r>
              <a:rPr lang="zh-TW" altLang="en-US" sz="2400" b="1" dirty="0">
                <a:solidFill>
                  <a:srgbClr val="002060"/>
                </a:solidFill>
                <a:latin typeface="+mj-ea"/>
                <a:ea typeface="+mj-ea"/>
              </a:rPr>
              <a:t>月</a:t>
            </a:r>
            <a:r>
              <a:rPr lang="en-US" altLang="zh-TW" sz="2400" b="1" dirty="0">
                <a:solidFill>
                  <a:srgbClr val="002060"/>
                </a:solidFill>
                <a:latin typeface="+mj-ea"/>
                <a:ea typeface="+mj-ea"/>
              </a:rPr>
              <a:t>18</a:t>
            </a:r>
            <a:r>
              <a:rPr lang="zh-TW" altLang="en-US" sz="2400" b="1" dirty="0">
                <a:solidFill>
                  <a:srgbClr val="002060"/>
                </a:solidFill>
                <a:latin typeface="+mj-ea"/>
                <a:ea typeface="+mj-ea"/>
              </a:rPr>
              <a:t>日，驻中国东北的日本关东军在沈阳柳条湖附近，炸毁了南满铁路的其中一段，并诬称铁路被中国破坏。随后，日本向中国东北军的驻守地和沈阳城发动大规模攻击，并在其后四个月间占领整个东北，史称九一八事变。</a:t>
            </a:r>
          </a:p>
        </p:txBody>
      </p:sp>
      <p:sp>
        <p:nvSpPr>
          <p:cNvPr id="3" name="矩形 2"/>
          <p:cNvSpPr/>
          <p:nvPr/>
        </p:nvSpPr>
        <p:spPr>
          <a:xfrm>
            <a:off x="6604000" y="3597796"/>
            <a:ext cx="4172155" cy="461665"/>
          </a:xfrm>
          <a:prstGeom prst="rect">
            <a:avLst/>
          </a:prstGeom>
        </p:spPr>
        <p:txBody>
          <a:bodyPr wrap="square">
            <a:spAutoFit/>
          </a:bodyPr>
          <a:lstStyle/>
          <a:p>
            <a:r>
              <a:rPr lang="zh-TW" altLang="en-US" sz="2400" b="1" dirty="0">
                <a:solidFill>
                  <a:srgbClr val="FF0000"/>
                </a:solidFill>
                <a:latin typeface="+mj-ea"/>
                <a:ea typeface="+mj-ea"/>
              </a:rPr>
              <a:t>历史补充站</a:t>
            </a:r>
          </a:p>
        </p:txBody>
      </p:sp>
      <p:sp>
        <p:nvSpPr>
          <p:cNvPr id="9" name="AutoShape 6" descr="東北新省區方案- 维基百科，自由的百科全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AutoShape 8" descr="東北新省區方案- 维基百科，自由的百科全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1" name="AutoShape 10" descr="東北新省區方案- 维基百科，自由的百科全书"/>
          <p:cNvSpPr>
            <a:spLocks noChangeAspect="1" noChangeArrowheads="1"/>
          </p:cNvSpPr>
          <p:nvPr/>
        </p:nvSpPr>
        <p:spPr bwMode="auto">
          <a:xfrm>
            <a:off x="460374" y="160337"/>
            <a:ext cx="7102475" cy="71024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2" name="矩形 21"/>
          <p:cNvSpPr/>
          <p:nvPr/>
        </p:nvSpPr>
        <p:spPr>
          <a:xfrm>
            <a:off x="6620965" y="3792310"/>
            <a:ext cx="4989130" cy="1877437"/>
          </a:xfrm>
          <a:prstGeom prst="rect">
            <a:avLst/>
          </a:prstGeom>
        </p:spPr>
        <p:txBody>
          <a:bodyPr wrap="square">
            <a:spAutoFit/>
          </a:bodyPr>
          <a:lstStyle/>
          <a:p>
            <a:pPr algn="just"/>
            <a:endParaRPr lang="en-US" altLang="zh-TW" sz="2000" b="1" dirty="0">
              <a:latin typeface="+mn-ea"/>
            </a:endParaRPr>
          </a:p>
          <a:p>
            <a:pPr algn="just"/>
            <a:r>
              <a:rPr lang="zh-TW" altLang="en-US" sz="2400" b="1" dirty="0">
                <a:latin typeface="+mj-ea"/>
                <a:ea typeface="+mj-ea"/>
              </a:rPr>
              <a:t>南满铁路：原为</a:t>
            </a:r>
            <a:r>
              <a:rPr lang="en-US" altLang="zh-TW" sz="2400" b="1" dirty="0">
                <a:latin typeface="+mj-ea"/>
                <a:ea typeface="+mj-ea"/>
              </a:rPr>
              <a:t>1897—1903</a:t>
            </a:r>
            <a:r>
              <a:rPr lang="zh-TW" altLang="en-US" sz="2400" b="1" dirty="0">
                <a:latin typeface="+mj-ea"/>
                <a:ea typeface="+mj-ea"/>
              </a:rPr>
              <a:t>年沙俄在中国东北境内筑建的中东铁路的一部分。 日俄战争后，为日本所占，改称南满铁路。</a:t>
            </a:r>
          </a:p>
        </p:txBody>
      </p:sp>
      <p:sp>
        <p:nvSpPr>
          <p:cNvPr id="31" name="橢圓 30"/>
          <p:cNvSpPr/>
          <p:nvPr/>
        </p:nvSpPr>
        <p:spPr>
          <a:xfrm>
            <a:off x="9030073" y="3073089"/>
            <a:ext cx="85457" cy="84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摺角紙張 11"/>
          <p:cNvSpPr/>
          <p:nvPr/>
        </p:nvSpPr>
        <p:spPr>
          <a:xfrm>
            <a:off x="4131261" y="4445052"/>
            <a:ext cx="1805082" cy="1727148"/>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400" b="1" dirty="0">
                <a:solidFill>
                  <a:srgbClr val="FF0000"/>
                </a:solidFill>
                <a:latin typeface="+mj-ea"/>
                <a:ea typeface="+mj-ea"/>
              </a:rPr>
              <a:t>历史传真</a:t>
            </a:r>
            <a:endParaRPr lang="en-US" altLang="zh-TW" sz="2400" b="1" dirty="0">
              <a:solidFill>
                <a:srgbClr val="FF0000"/>
              </a:solidFill>
              <a:latin typeface="+mj-ea"/>
              <a:ea typeface="+mj-ea"/>
            </a:endParaRPr>
          </a:p>
        </p:txBody>
      </p:sp>
      <p:sp>
        <p:nvSpPr>
          <p:cNvPr id="14" name="矩形 13"/>
          <p:cNvSpPr/>
          <p:nvPr/>
        </p:nvSpPr>
        <p:spPr>
          <a:xfrm>
            <a:off x="437779" y="6135148"/>
            <a:ext cx="5485488" cy="276486"/>
          </a:xfrm>
          <a:prstGeom prst="rect">
            <a:avLst/>
          </a:prstGeom>
        </p:spPr>
        <p:txBody>
          <a:bodyPr wrap="square">
            <a:spAutoFit/>
          </a:bodyPr>
          <a:lstStyle/>
          <a:p>
            <a:pPr lvl="0">
              <a:lnSpc>
                <a:spcPct val="107000"/>
              </a:lnSpc>
              <a:spcAft>
                <a:spcPts val="0"/>
              </a:spcAft>
              <a:buSzPts val="1200"/>
            </a:pP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香港电台电视部</a:t>
            </a:r>
            <a:r>
              <a:rPr lang="en-US" sz="1200" b="1"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世纪长征：第十九集：多事之秋</a:t>
            </a:r>
            <a:r>
              <a:rPr lang="en-US" sz="12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九一八事变</a:t>
            </a:r>
            <a:endParaRPr lang="en-US" sz="1100" b="1"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6" name="圖片 15"/>
          <p:cNvPicPr/>
          <p:nvPr/>
        </p:nvPicPr>
        <p:blipFill>
          <a:blip r:embed="rId3" cstate="print">
            <a:extLst>
              <a:ext uri="{28A0092B-C50C-407E-A947-70E740481C1C}">
                <a14:useLocalDpi xmlns:a14="http://schemas.microsoft.com/office/drawing/2010/main" val="0"/>
              </a:ext>
            </a:extLst>
          </a:blip>
          <a:stretch>
            <a:fillRect/>
          </a:stretch>
        </p:blipFill>
        <p:spPr>
          <a:xfrm>
            <a:off x="4450553" y="4880819"/>
            <a:ext cx="1144620" cy="1039156"/>
          </a:xfrm>
          <a:prstGeom prst="rect">
            <a:avLst/>
          </a:prstGeom>
        </p:spPr>
      </p:pic>
      <p:pic>
        <p:nvPicPr>
          <p:cNvPr id="17" name="Picture 2" descr="mainsite_psd_kangzhan01_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530"/>
          <a:stretch/>
        </p:blipFill>
        <p:spPr bwMode="auto">
          <a:xfrm>
            <a:off x="6557804" y="791286"/>
            <a:ext cx="4825003" cy="28342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C01B21F2-654C-7586-DCE5-668AB313B80C}"/>
              </a:ext>
            </a:extLst>
          </p:cNvPr>
          <p:cNvSpPr txBox="1"/>
          <p:nvPr/>
        </p:nvSpPr>
        <p:spPr>
          <a:xfrm>
            <a:off x="7905135" y="6517165"/>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Times New Roman" panose="02020603050405020304" pitchFamily="18" charset="0"/>
                <a:cs typeface="Times New Roman" panose="02020603050405020304" pitchFamily="18" charset="0"/>
              </a:rPr>
              <a:t>https://chiculture.org.hk/tc/photo-story/3150</a:t>
            </a:r>
            <a:endParaRPr lang="zh-HK" altLang="en-US" sz="1400" dirty="0"/>
          </a:p>
        </p:txBody>
      </p:sp>
      <p:sp>
        <p:nvSpPr>
          <p:cNvPr id="19" name="Rectangle 8"/>
          <p:cNvSpPr>
            <a:spLocks noChangeArrowheads="1"/>
          </p:cNvSpPr>
          <p:nvPr/>
        </p:nvSpPr>
        <p:spPr bwMode="auto">
          <a:xfrm>
            <a:off x="7424367" y="478061"/>
            <a:ext cx="4241219" cy="400110"/>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  </a:t>
            </a:r>
            <a:r>
              <a:rPr lang="en-US" altLang="zh-TW" sz="1600"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1931</a:t>
            </a:r>
            <a:r>
              <a:rPr lang="zh-TW" altLang="en-US" sz="1600"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年</a:t>
            </a:r>
            <a:r>
              <a:rPr lang="en-US" altLang="zh-TW" sz="1600"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9</a:t>
            </a:r>
            <a:r>
              <a:rPr lang="zh-TW" altLang="en-US" sz="1600"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月</a:t>
            </a:r>
            <a:r>
              <a:rPr lang="en-US" altLang="zh-TW" sz="1600"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19</a:t>
            </a:r>
            <a:r>
              <a:rPr lang="zh-TW" altLang="en-US" sz="1600"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日，日军占领沈阳，控制奉天</a:t>
            </a:r>
          </a:p>
        </p:txBody>
      </p:sp>
    </p:spTree>
    <p:extLst>
      <p:ext uri="{BB962C8B-B14F-4D97-AF65-F5344CB8AC3E}">
        <p14:creationId xmlns:p14="http://schemas.microsoft.com/office/powerpoint/2010/main" val="2028434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988207" y="583474"/>
            <a:ext cx="6854485" cy="646331"/>
          </a:xfrm>
          <a:prstGeom prst="rect">
            <a:avLst/>
          </a:prstGeom>
          <a:noFill/>
          <a:ln w="9525">
            <a:noFill/>
            <a:miter lim="800000"/>
            <a:headEnd/>
            <a:tailEnd/>
          </a:ln>
          <a:effectLst/>
        </p:spPr>
        <p:txBody>
          <a:bodyPr wrap="square">
            <a:spAutoFit/>
          </a:bodyPr>
          <a:lstStyle/>
          <a:p>
            <a:pPr algn="ctr">
              <a:buClr>
                <a:srgbClr val="990099"/>
              </a:buClr>
            </a:pPr>
            <a:r>
              <a:rPr lang="zh-TW" altLang="en-US" sz="3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曰本称中国军队破坏路轨的证据</a:t>
            </a:r>
            <a:endParaRPr lang="zh-TW" altLang="en-US" sz="3600" b="1" dirty="0">
              <a:latin typeface="微軟正黑體" panose="020B0604030504040204" pitchFamily="34" charset="-120"/>
              <a:ea typeface="微軟正黑體" panose="020B0604030504040204" pitchFamily="34" charset="-120"/>
            </a:endParaRPr>
          </a:p>
        </p:txBody>
      </p:sp>
      <p:sp>
        <p:nvSpPr>
          <p:cNvPr id="14" name="Text Box 6"/>
          <p:cNvSpPr txBox="1">
            <a:spLocks noChangeArrowheads="1"/>
          </p:cNvSpPr>
          <p:nvPr/>
        </p:nvSpPr>
        <p:spPr bwMode="auto">
          <a:xfrm>
            <a:off x="1022501" y="5874416"/>
            <a:ext cx="4777420" cy="400110"/>
          </a:xfrm>
          <a:prstGeom prst="rect">
            <a:avLst/>
          </a:prstGeom>
          <a:noFill/>
          <a:ln w="9525">
            <a:noFill/>
            <a:miter lim="800000"/>
            <a:headEnd/>
            <a:tailEnd/>
          </a:ln>
          <a:effectLst/>
        </p:spPr>
        <p:txBody>
          <a:bodyPr wrap="square">
            <a:spAutoFit/>
          </a:bodyPr>
          <a:lstStyle/>
          <a:p>
            <a:r>
              <a:rPr lang="zh-TW" altLang="en-US" sz="1600" b="1" dirty="0">
                <a:solidFill>
                  <a:schemeClr val="accent5">
                    <a:lumMod val="50000"/>
                  </a:schemeClr>
                </a:solidFill>
                <a:latin typeface="微軟正黑體" panose="020B0604030504040204" pitchFamily="34" charset="-120"/>
                <a:ea typeface="微軟正黑體" panose="020B0604030504040204" pitchFamily="34" charset="-120"/>
              </a:rPr>
              <a:t>日军在沈阳街头展示中国军队破坏铁轨的「证据」</a:t>
            </a:r>
            <a:r>
              <a:rPr lang="zh-TW" altLang="en-US" sz="2000" b="1" dirty="0">
                <a:solidFill>
                  <a:schemeClr val="accent5">
                    <a:lumMod val="50000"/>
                  </a:schemeClr>
                </a:solidFill>
                <a:latin typeface="微軟正黑體" panose="020B0604030504040204" pitchFamily="34" charset="-120"/>
              </a:rPr>
              <a:t>。</a:t>
            </a:r>
            <a:endParaRPr lang="zh-TW" altLang="en-US" sz="2000" b="1" dirty="0">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13" name="Rectangle 4"/>
          <p:cNvSpPr>
            <a:spLocks noChangeArrowheads="1"/>
          </p:cNvSpPr>
          <p:nvPr/>
        </p:nvSpPr>
        <p:spPr bwMode="auto">
          <a:xfrm>
            <a:off x="1022501" y="1477704"/>
            <a:ext cx="10146997" cy="95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ct val="0"/>
              </a:spcAft>
            </a:pPr>
            <a:r>
              <a:rPr kumimoji="0" lang="en-US"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1931</a:t>
            </a:r>
            <a:r>
              <a:rPr kumimoji="0" lang="zh-TW"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kumimoji="0" lang="zh-TW"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kumimoji="0" lang="zh-TW"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日，沈阳北郊的南满铁路被炸。当时日军在</a:t>
            </a: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沈阳</a:t>
            </a:r>
            <a:r>
              <a:rPr lang="zh-TW" altLang="en-US" sz="2000" b="1" dirty="0">
                <a:solidFill>
                  <a:srgbClr val="000000"/>
                </a:solidFill>
                <a:latin typeface="+mj-ea"/>
                <a:ea typeface="+mj-ea"/>
                <a:cs typeface="Times New Roman" panose="02020603050405020304" pitchFamily="18" charset="0"/>
              </a:rPr>
              <a:t>街头陈列以下</a:t>
            </a:r>
            <a:r>
              <a:rPr lang="zh-TW" altLang="en-US" sz="2000" b="1" dirty="0">
                <a:solidFill>
                  <a:srgbClr val="000000"/>
                </a:solidFill>
                <a:latin typeface="微軟正黑體" panose="020B0604030504040204" pitchFamily="34" charset="-120"/>
                <a:cs typeface="Times New Roman" panose="02020603050405020304" pitchFamily="18" charset="0"/>
              </a:rPr>
              <a:t>物件，</a:t>
            </a:r>
            <a:r>
              <a:rPr lang="zh-TW" altLang="en-US" sz="2000" b="1" dirty="0">
                <a:solidFill>
                  <a:srgbClr val="000000"/>
                </a:solidFill>
                <a:latin typeface="+mj-ea"/>
                <a:ea typeface="+mj-ea"/>
                <a:cs typeface="Times New Roman" panose="02020603050405020304" pitchFamily="18" charset="0"/>
              </a:rPr>
              <a:t>作为</a:t>
            </a: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中国军队破坏路轨的证据</a:t>
            </a:r>
            <a:r>
              <a:rPr lang="zh-TW" altLang="en-US" sz="2000" b="1" dirty="0">
                <a:latin typeface="+mj-ea"/>
                <a:ea typeface="+mj-ea"/>
              </a:rPr>
              <a:t> </a:t>
            </a:r>
            <a:r>
              <a:rPr lang="en-US" altLang="zh-TW" sz="2000" b="1" dirty="0">
                <a:latin typeface="+mj-ea"/>
                <a:ea typeface="+mj-ea"/>
              </a:rPr>
              <a:t>— </a:t>
            </a:r>
            <a:r>
              <a:rPr lang="zh-TW" altLang="en-US" sz="2000" b="1" dirty="0">
                <a:solidFill>
                  <a:srgbClr val="FF0000"/>
                </a:solidFill>
                <a:latin typeface="+mj-ea"/>
                <a:ea typeface="+mj-ea"/>
              </a:rPr>
              <a:t>在现场找到属于中国士兵的一支步枪、一顶军帽及两根枕木。</a:t>
            </a:r>
            <a:endParaRPr lang="en-US" b="1" dirty="0">
              <a:solidFill>
                <a:srgbClr val="FF0000"/>
              </a:solidFill>
              <a:latin typeface="+mj-ea"/>
              <a:ea typeface="+mj-ea"/>
            </a:endParaRPr>
          </a:p>
        </p:txBody>
      </p:sp>
      <p:sp>
        <p:nvSpPr>
          <p:cNvPr id="16" name="向右箭號 15"/>
          <p:cNvSpPr/>
          <p:nvPr/>
        </p:nvSpPr>
        <p:spPr>
          <a:xfrm>
            <a:off x="5569527" y="3575227"/>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9E1BD43E-3A94-6ECB-C734-61342C316FC5}"/>
              </a:ext>
            </a:extLst>
          </p:cNvPr>
          <p:cNvSpPr>
            <a:spLocks noChangeArrowheads="1"/>
          </p:cNvSpPr>
          <p:nvPr/>
        </p:nvSpPr>
        <p:spPr bwMode="auto">
          <a:xfrm>
            <a:off x="6415449" y="3675527"/>
            <a:ext cx="5219196" cy="188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defTabSz="914400" eaLnBrk="0" fontAlgn="base" hangingPunct="0">
              <a:lnSpc>
                <a:spcPct val="150000"/>
              </a:lnSpc>
              <a:spcBef>
                <a:spcPct val="0"/>
              </a:spcBef>
              <a:spcAft>
                <a:spcPct val="0"/>
              </a:spcAft>
              <a:buFont typeface="Wingdings" panose="05000000000000000000" pitchFamily="2" charset="2"/>
              <a:buChar char="q"/>
            </a:pP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日军在沈阳街头</a:t>
            </a:r>
            <a:r>
              <a:rPr lang="zh-TW" altLang="en-US" sz="2000" b="1" dirty="0">
                <a:solidFill>
                  <a:srgbClr val="000000"/>
                </a:solidFill>
                <a:latin typeface="+mj-ea"/>
                <a:ea typeface="+mj-ea"/>
                <a:cs typeface="Times New Roman" panose="02020603050405020304" pitchFamily="18" charset="0"/>
              </a:rPr>
              <a:t>陈列属于中国士兵的一支步枪、一顶军帽及两根枕木，作为</a:t>
            </a: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中国军队破坏</a:t>
            </a:r>
            <a:r>
              <a:rPr lang="zh-TW" altLang="en-US" sz="2000" b="1" dirty="0">
                <a:solidFill>
                  <a:srgbClr val="000000"/>
                </a:solidFill>
                <a:latin typeface="+mj-ea"/>
                <a:ea typeface="+mj-ea"/>
                <a:cs typeface="Times New Roman" panose="02020603050405020304" pitchFamily="18" charset="0"/>
              </a:rPr>
              <a:t>路轨的证据。这些证据</a:t>
            </a:r>
            <a:r>
              <a:rPr lang="zh-TW" altLang="en-US" sz="2000" b="1" dirty="0">
                <a:latin typeface="+mj-ea"/>
                <a:ea typeface="+mj-ea"/>
              </a:rPr>
              <a:t>可信吗？</a:t>
            </a:r>
            <a:endParaRPr lang="en-US" altLang="zh-TW" sz="2000" b="1" dirty="0">
              <a:latin typeface="+mj-ea"/>
              <a:ea typeface="+mj-ea"/>
            </a:endParaRPr>
          </a:p>
          <a:p>
            <a:pPr marL="342900" indent="-342900" defTabSz="914400" eaLnBrk="0" fontAlgn="base" hangingPunct="0">
              <a:lnSpc>
                <a:spcPct val="150000"/>
              </a:lnSpc>
              <a:spcBef>
                <a:spcPct val="0"/>
              </a:spcBef>
              <a:spcAft>
                <a:spcPct val="0"/>
              </a:spcAft>
              <a:buFont typeface="Wingdings" panose="05000000000000000000" pitchFamily="2" charset="2"/>
              <a:buChar char="q"/>
            </a:pPr>
            <a:r>
              <a:rPr lang="zh-TW" altLang="en-US" sz="2000" b="1" dirty="0">
                <a:latin typeface="+mj-ea"/>
                <a:ea typeface="+mj-ea"/>
              </a:rPr>
              <a:t>日军作出以上举措用意何在？</a:t>
            </a:r>
            <a:endParaRPr lang="en-US" sz="2000" b="1" dirty="0">
              <a:latin typeface="+mj-ea"/>
              <a:ea typeface="+mj-ea"/>
            </a:endParaRPr>
          </a:p>
        </p:txBody>
      </p:sp>
      <p:sp>
        <p:nvSpPr>
          <p:cNvPr id="5" name="Text Box 6">
            <a:extLst>
              <a:ext uri="{FF2B5EF4-FFF2-40B4-BE49-F238E27FC236}">
                <a16:creationId xmlns:a16="http://schemas.microsoft.com/office/drawing/2014/main" id="{CAE8CF1E-8741-17BA-1221-22C912F11094}"/>
              </a:ext>
            </a:extLst>
          </p:cNvPr>
          <p:cNvSpPr txBox="1">
            <a:spLocks noChangeArrowheads="1"/>
          </p:cNvSpPr>
          <p:nvPr/>
        </p:nvSpPr>
        <p:spPr bwMode="auto">
          <a:xfrm>
            <a:off x="6212369" y="2836570"/>
            <a:ext cx="2021228" cy="707886"/>
          </a:xfrm>
          <a:prstGeom prst="rect">
            <a:avLst/>
          </a:prstGeom>
          <a:noFill/>
          <a:ln w="9525">
            <a:noFill/>
            <a:miter lim="800000"/>
            <a:headEnd/>
            <a:tailEnd/>
          </a:ln>
          <a:effectLst/>
        </p:spPr>
        <p:txBody>
          <a:bodyPr wrap="square">
            <a:spAutoFit/>
          </a:bodyPr>
          <a:lstStyle/>
          <a:p>
            <a:pPr algn="ctr">
              <a:buClr>
                <a:srgbClr val="990099"/>
              </a:buClr>
            </a:pPr>
            <a:r>
              <a:rPr lang="zh-TW" altLang="en-US" sz="4000" b="1" dirty="0">
                <a:latin typeface="微軟正黑體" panose="020B0604030504040204" pitchFamily="34" charset="-120"/>
                <a:ea typeface="微軟正黑體" panose="020B0604030504040204" pitchFamily="34" charset="-120"/>
              </a:rPr>
              <a:t>思考站</a:t>
            </a:r>
            <a:endParaRPr lang="zh-TW" altLang="en-US" sz="3600" b="1"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3E1F79BE-C528-7863-9D26-05591769589F}"/>
              </a:ext>
            </a:extLst>
          </p:cNvPr>
          <p:cNvSpPr txBox="1"/>
          <p:nvPr/>
        </p:nvSpPr>
        <p:spPr>
          <a:xfrm>
            <a:off x="543390" y="6487666"/>
            <a:ext cx="12192000" cy="307777"/>
          </a:xfrm>
          <a:prstGeom prst="rect">
            <a:avLst/>
          </a:prstGeom>
          <a:noFill/>
        </p:spPr>
        <p:txBody>
          <a:bodyPr wrap="square">
            <a:spAutoFit/>
          </a:bodyPr>
          <a:lstStyle/>
          <a:p>
            <a:r>
              <a:rPr lang="zh-TW" altLang="en-US" sz="1400" dirty="0"/>
              <a:t>图片来源：</a:t>
            </a:r>
            <a:r>
              <a:rPr lang="en-US" altLang="zh-HK" sz="1400" dirty="0"/>
              <a:t>https://upload.wikimedia.org/wikipedia/commons/8/8f/%E6%89%80%E8%B0%93%E7%89%A9%E8%AF%81.jpg</a:t>
            </a:r>
            <a:endParaRPr lang="zh-HK" altLang="en-US" sz="1400" dirty="0"/>
          </a:p>
        </p:txBody>
      </p:sp>
      <p:pic>
        <p:nvPicPr>
          <p:cNvPr id="9" name="圖片 8" descr="一張含有 文字, 個人, 舊, 擺姿勢 的圖片&#10;&#10;自動產生的描述">
            <a:extLst>
              <a:ext uri="{FF2B5EF4-FFF2-40B4-BE49-F238E27FC236}">
                <a16:creationId xmlns:a16="http://schemas.microsoft.com/office/drawing/2014/main" id="{2F39E15C-9F1D-4967-164C-B0D0D8BA3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49" y="2442244"/>
            <a:ext cx="5532120" cy="3432172"/>
          </a:xfrm>
          <a:prstGeom prst="rect">
            <a:avLst/>
          </a:prstGeom>
        </p:spPr>
      </p:pic>
      <p:sp>
        <p:nvSpPr>
          <p:cNvPr id="11" name="Rectangle 4"/>
          <p:cNvSpPr>
            <a:spLocks noChangeArrowheads="1"/>
          </p:cNvSpPr>
          <p:nvPr/>
        </p:nvSpPr>
        <p:spPr bwMode="auto">
          <a:xfrm rot="20813355">
            <a:off x="556239" y="3748205"/>
            <a:ext cx="5709944"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zh-TW" altLang="en-US" sz="3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这些证据</a:t>
            </a:r>
            <a:r>
              <a:rPr lang="zh-TW" altLang="en-US" sz="44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可信</a:t>
            </a:r>
            <a:r>
              <a:rPr lang="zh-TW" altLang="en-US" sz="3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吗</a:t>
            </a:r>
            <a:r>
              <a:rPr lang="zh-TW" altLang="en-US" sz="4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sz="4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651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向右箭號 15"/>
          <p:cNvSpPr/>
          <p:nvPr/>
        </p:nvSpPr>
        <p:spPr>
          <a:xfrm>
            <a:off x="5569527" y="3575227"/>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6"/>
          <p:cNvSpPr txBox="1">
            <a:spLocks noChangeArrowheads="1"/>
          </p:cNvSpPr>
          <p:nvPr/>
        </p:nvSpPr>
        <p:spPr bwMode="auto">
          <a:xfrm>
            <a:off x="2668757" y="478213"/>
            <a:ext cx="7259014" cy="646331"/>
          </a:xfrm>
          <a:prstGeom prst="rect">
            <a:avLst/>
          </a:prstGeom>
          <a:noFill/>
          <a:ln w="9525">
            <a:noFill/>
            <a:miter lim="800000"/>
            <a:headEnd/>
            <a:tailEnd/>
          </a:ln>
          <a:effectLst/>
        </p:spPr>
        <p:txBody>
          <a:bodyPr wrap="square">
            <a:spAutoFit/>
          </a:bodyPr>
          <a:lstStyle/>
          <a:p>
            <a:pPr algn="ctr">
              <a:buClr>
                <a:srgbClr val="990099"/>
              </a:buClr>
            </a:pPr>
            <a:r>
              <a:rPr lang="zh-TW" altLang="en-US" sz="3600" b="1" dirty="0">
                <a:solidFill>
                  <a:srgbClr val="000000"/>
                </a:solidFill>
                <a:latin typeface="+mj-ea"/>
                <a:ea typeface="+mj-ea"/>
                <a:cs typeface="Times New Roman" panose="02020603050405020304" pitchFamily="18" charset="0"/>
              </a:rPr>
              <a:t>有关南满铁路被炸的其他资料</a:t>
            </a:r>
            <a:r>
              <a:rPr lang="en-US" altLang="zh-TW" sz="3600" b="1" dirty="0">
                <a:solidFill>
                  <a:srgbClr val="000000"/>
                </a:solidFill>
                <a:latin typeface="+mj-ea"/>
                <a:ea typeface="+mj-ea"/>
                <a:cs typeface="Times New Roman" panose="02020603050405020304" pitchFamily="18" charset="0"/>
              </a:rPr>
              <a:t>……</a:t>
            </a:r>
            <a:endParaRPr lang="zh-TW" altLang="en-US" sz="3600" b="1" dirty="0">
              <a:latin typeface="+mj-ea"/>
              <a:ea typeface="+mj-ea"/>
            </a:endParaRPr>
          </a:p>
        </p:txBody>
      </p:sp>
      <p:sp>
        <p:nvSpPr>
          <p:cNvPr id="20" name="Rectangle 8"/>
          <p:cNvSpPr>
            <a:spLocks noChangeArrowheads="1"/>
          </p:cNvSpPr>
          <p:nvPr/>
        </p:nvSpPr>
        <p:spPr bwMode="auto">
          <a:xfrm>
            <a:off x="624114" y="3099529"/>
            <a:ext cx="10813144" cy="2957092"/>
          </a:xfrm>
          <a:prstGeom prst="rect">
            <a:avLst/>
          </a:prstGeom>
          <a:solidFill>
            <a:schemeClr val="bg1"/>
          </a:solidFill>
          <a:ln w="38100">
            <a:solidFill>
              <a:srgbClr val="FF0000"/>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lnSpc>
                <a:spcPct val="110000"/>
              </a:lnSpc>
              <a:spcBef>
                <a:spcPts val="600"/>
              </a:spcBef>
              <a:spcAft>
                <a:spcPts val="600"/>
              </a:spcAft>
            </a:pPr>
            <a:r>
              <a:rPr lang="zh-TW" altLang="en-US" kern="100" spc="30" dirty="0">
                <a:latin typeface="+mj-ea"/>
                <a:ea typeface="+mj-ea"/>
              </a:rPr>
              <a:t>大公报记者谒张学良谈话</a:t>
            </a:r>
            <a:endParaRPr lang="en-US" altLang="zh-TW" kern="100" spc="110" dirty="0">
              <a:latin typeface="+mj-ea"/>
              <a:ea typeface="+mj-ea"/>
            </a:endParaRPr>
          </a:p>
          <a:p>
            <a:pPr marL="0" indent="0">
              <a:lnSpc>
                <a:spcPct val="150000"/>
              </a:lnSpc>
              <a:spcBef>
                <a:spcPts val="600"/>
              </a:spcBef>
              <a:spcAft>
                <a:spcPts val="600"/>
              </a:spcAft>
            </a:pPr>
            <a:r>
              <a:rPr lang="en-US" altLang="zh-TW" kern="100" spc="30" dirty="0">
                <a:latin typeface="+mj-ea"/>
                <a:ea typeface="+mj-ea"/>
              </a:rPr>
              <a:t>【</a:t>
            </a:r>
            <a:r>
              <a:rPr lang="zh-TW" altLang="en-US" kern="100" spc="30" dirty="0">
                <a:latin typeface="+mj-ea"/>
                <a:ea typeface="+mj-ea"/>
              </a:rPr>
              <a:t>北平特讯</a:t>
            </a:r>
            <a:r>
              <a:rPr lang="en-US" altLang="zh-TW" kern="100" spc="30" dirty="0">
                <a:latin typeface="+mj-ea"/>
                <a:ea typeface="+mj-ea"/>
              </a:rPr>
              <a:t>】</a:t>
            </a:r>
            <a:r>
              <a:rPr lang="zh-TW" altLang="en-US" kern="0" spc="30" dirty="0">
                <a:latin typeface="+mj-ea"/>
                <a:ea typeface="+mj-ea"/>
              </a:rPr>
              <a:t>大公报记者昨晨得沈阳被日军占领消息，随即驱车至协和医院，访问张副司令</a:t>
            </a:r>
            <a:r>
              <a:rPr lang="en-US" kern="0" spc="30" dirty="0">
                <a:latin typeface="+mj-ea"/>
                <a:ea typeface="+mj-ea"/>
              </a:rPr>
              <a:t>……</a:t>
            </a:r>
            <a:r>
              <a:rPr lang="zh-TW" altLang="en-US" kern="0" spc="30" dirty="0">
                <a:latin typeface="+mj-ea"/>
                <a:ea typeface="+mj-ea"/>
              </a:rPr>
              <a:t>张于匆忙中语记者曰，</a:t>
            </a:r>
            <a:r>
              <a:rPr lang="en-US" kern="0" spc="30" dirty="0">
                <a:latin typeface="+mj-ea"/>
                <a:ea typeface="+mj-ea"/>
              </a:rPr>
              <a:t>……</a:t>
            </a:r>
            <a:r>
              <a:rPr lang="zh-TW" altLang="en-US" kern="0" spc="30" dirty="0">
                <a:latin typeface="+mj-ea"/>
                <a:ea typeface="+mj-ea"/>
              </a:rPr>
              <a:t>吾早已令我部士兵，对日兵挑衅，不得抵抗，故北大营我军，早令收缴军械，存于库房。昨晚（即十八晚）十时许，日兵突以三百人扒入我营，开枪相袭，我军本未武装，自无抵抗，当被击毙三人。先是日方以一车头载兵将皇姑屯中日铁路交叉处轰毁，随即退去，故日方发表谓我军破毁满铁路轨，绝对无有其事。盖我方避人挑衅之不暇，岂能出此，驻渖各国领事，俱能明证真相</a:t>
            </a:r>
            <a:r>
              <a:rPr lang="en-US" altLang="zh-TW" kern="0" spc="30" dirty="0">
                <a:latin typeface="+mj-ea"/>
                <a:ea typeface="+mj-ea"/>
              </a:rPr>
              <a:t>……</a:t>
            </a:r>
          </a:p>
          <a:p>
            <a:pPr algn="r">
              <a:lnSpc>
                <a:spcPct val="110000"/>
              </a:lnSpc>
            </a:pPr>
            <a:r>
              <a:rPr lang="zh-TW" altLang="en-US" sz="1600" dirty="0"/>
              <a:t>节录自</a:t>
            </a:r>
            <a:r>
              <a:rPr lang="en-US" altLang="zh-TW" sz="1600" dirty="0"/>
              <a:t>《</a:t>
            </a:r>
            <a:r>
              <a:rPr lang="zh-TW" altLang="en-US" sz="1600" dirty="0"/>
              <a:t>大公报</a:t>
            </a:r>
            <a:r>
              <a:rPr lang="en-US" altLang="zh-TW" sz="1600" dirty="0"/>
              <a:t>》</a:t>
            </a:r>
            <a:r>
              <a:rPr lang="zh-TW" altLang="en-US" sz="1600" dirty="0"/>
              <a:t>在</a:t>
            </a:r>
            <a:r>
              <a:rPr lang="en-US" sz="1600" dirty="0"/>
              <a:t>1931</a:t>
            </a:r>
            <a:r>
              <a:rPr lang="zh-TW" altLang="en-US" sz="1600" dirty="0"/>
              <a:t>年</a:t>
            </a:r>
            <a:r>
              <a:rPr lang="en-US" sz="1600" dirty="0"/>
              <a:t>9</a:t>
            </a:r>
            <a:r>
              <a:rPr lang="zh-TW" altLang="en-US" sz="1600" dirty="0"/>
              <a:t>月</a:t>
            </a:r>
            <a:r>
              <a:rPr lang="en-US" sz="1600" dirty="0"/>
              <a:t>20</a:t>
            </a:r>
            <a:r>
              <a:rPr lang="zh-TW" altLang="en-US" sz="1600" dirty="0"/>
              <a:t>日刊登的专访</a:t>
            </a:r>
            <a:endParaRPr lang="en-US" kern="100" spc="110" dirty="0">
              <a:latin typeface="+mj-ea"/>
              <a:ea typeface="+mj-ea"/>
              <a:cs typeface="Times New Roman" panose="02020603050405020304" pitchFamily="18" charset="0"/>
            </a:endParaRPr>
          </a:p>
        </p:txBody>
      </p:sp>
      <p:sp>
        <p:nvSpPr>
          <p:cNvPr id="21" name="Rectangle 8"/>
          <p:cNvSpPr>
            <a:spLocks noChangeArrowheads="1"/>
          </p:cNvSpPr>
          <p:nvPr/>
        </p:nvSpPr>
        <p:spPr bwMode="auto">
          <a:xfrm>
            <a:off x="624114" y="1134520"/>
            <a:ext cx="10813144" cy="1796069"/>
          </a:xfrm>
          <a:prstGeom prst="rect">
            <a:avLst/>
          </a:prstGeom>
          <a:solidFill>
            <a:schemeClr val="bg1"/>
          </a:solidFill>
          <a:ln w="38100">
            <a:solidFill>
              <a:srgbClr val="FF0000"/>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50165" marR="50165" algn="just">
              <a:lnSpc>
                <a:spcPct val="150000"/>
              </a:lnSpc>
              <a:spcAft>
                <a:spcPts val="0"/>
              </a:spcAft>
            </a:pPr>
            <a:r>
              <a:rPr lang="en-US" kern="100" spc="30" dirty="0">
                <a:latin typeface="+mj-ea"/>
                <a:ea typeface="+mj-ea"/>
              </a:rPr>
              <a:t>	1931</a:t>
            </a:r>
            <a:r>
              <a:rPr lang="zh-TW" altLang="en-US" kern="100" spc="30" dirty="0">
                <a:latin typeface="+mj-ea"/>
                <a:ea typeface="+mj-ea"/>
              </a:rPr>
              <a:t>年</a:t>
            </a:r>
            <a:r>
              <a:rPr lang="en-US" kern="100" spc="30" dirty="0">
                <a:latin typeface="+mj-ea"/>
                <a:ea typeface="+mj-ea"/>
              </a:rPr>
              <a:t>9</a:t>
            </a:r>
            <a:r>
              <a:rPr lang="zh-TW" altLang="en-US" kern="100" spc="30" dirty="0">
                <a:latin typeface="+mj-ea"/>
                <a:ea typeface="+mj-ea"/>
              </a:rPr>
              <a:t>月关东军（日军）在奉天（沈阳）郊外炸毁了南满洲铁路。关东军把它作为中国的举动，并以此为攻击的借口。日本政府表明不要扩大事件，但是日本军无视这一方针，用了大约半年时间占领了满洲的大部分。</a:t>
            </a:r>
            <a:endParaRPr lang="en-US" altLang="zh-TW" kern="100" spc="30" dirty="0">
              <a:latin typeface="+mj-ea"/>
              <a:ea typeface="+mj-ea"/>
            </a:endParaRPr>
          </a:p>
          <a:p>
            <a:pPr marL="50165" marR="50165" algn="r">
              <a:lnSpc>
                <a:spcPct val="110000"/>
              </a:lnSpc>
            </a:pPr>
            <a:r>
              <a:rPr lang="zh-TW" altLang="en-US" sz="1400" kern="100" spc="30" dirty="0">
                <a:latin typeface="+mj-ea"/>
                <a:cs typeface="Times New Roman" panose="02020603050405020304" pitchFamily="18" charset="0"/>
              </a:rPr>
              <a:t>资料来源：参考</a:t>
            </a:r>
            <a:r>
              <a:rPr lang="en-US" sz="1400" kern="100" spc="30" dirty="0">
                <a:latin typeface="+mj-ea"/>
                <a:cs typeface="Times New Roman" panose="02020603050405020304" pitchFamily="18" charset="0"/>
              </a:rPr>
              <a:t>2005</a:t>
            </a:r>
            <a:r>
              <a:rPr lang="zh-TW" altLang="en-US" sz="1400" kern="100" spc="30" dirty="0">
                <a:latin typeface="+mj-ea"/>
                <a:cs typeface="Times New Roman" panose="02020603050405020304" pitchFamily="18" charset="0"/>
              </a:rPr>
              <a:t>年出版</a:t>
            </a:r>
            <a:r>
              <a:rPr lang="en-US" altLang="zh-TW" sz="1400" kern="100" spc="30" dirty="0">
                <a:latin typeface="+mj-ea"/>
                <a:cs typeface="Times New Roman" panose="02020603050405020304" pitchFamily="18" charset="0"/>
              </a:rPr>
              <a:t>《</a:t>
            </a:r>
            <a:r>
              <a:rPr lang="zh-TW" altLang="en-US" sz="1400" kern="100" spc="30" dirty="0">
                <a:latin typeface="+mj-ea"/>
                <a:cs typeface="Times New Roman" panose="02020603050405020304" pitchFamily="18" charset="0"/>
              </a:rPr>
              <a:t>中学社会历史</a:t>
            </a:r>
            <a:r>
              <a:rPr lang="en-US" sz="1400" kern="100" spc="30" dirty="0">
                <a:latin typeface="+mj-ea"/>
                <a:cs typeface="Times New Roman" panose="02020603050405020304" pitchFamily="18" charset="0"/>
              </a:rPr>
              <a:t>──</a:t>
            </a:r>
            <a:r>
              <a:rPr lang="zh-TW" altLang="en-US" sz="1400" kern="100" spc="30" dirty="0">
                <a:latin typeface="+mj-ea"/>
                <a:cs typeface="Times New Roman" panose="02020603050405020304" pitchFamily="18" charset="0"/>
              </a:rPr>
              <a:t>放眼未来</a:t>
            </a:r>
            <a:r>
              <a:rPr lang="en-US" altLang="zh-TW" sz="1400" kern="100" spc="30" dirty="0">
                <a:latin typeface="+mj-ea"/>
                <a:cs typeface="Times New Roman" panose="02020603050405020304" pitchFamily="18" charset="0"/>
              </a:rPr>
              <a:t>》</a:t>
            </a:r>
            <a:r>
              <a:rPr lang="zh-TW" altLang="en-US" sz="1400" kern="100" spc="30" dirty="0">
                <a:latin typeface="+mj-ea"/>
                <a:cs typeface="Times New Roman" panose="02020603050405020304" pitchFamily="18" charset="0"/>
              </a:rPr>
              <a:t>（日本）整理。</a:t>
            </a:r>
            <a:br>
              <a:rPr lang="en-US" altLang="zh-TW" sz="1400" kern="100" spc="30" dirty="0">
                <a:latin typeface="+mj-ea"/>
                <a:cs typeface="Times New Roman" panose="02020603050405020304" pitchFamily="18" charset="0"/>
              </a:rPr>
            </a:br>
            <a:r>
              <a:rPr lang="zh-TW" altLang="en-US" sz="1400" kern="100" spc="30" dirty="0">
                <a:solidFill>
                  <a:srgbClr val="000000"/>
                </a:solidFill>
                <a:latin typeface="+mj-ea"/>
                <a:cs typeface="Times New Roman" panose="02020603050405020304" pitchFamily="18" charset="0"/>
              </a:rPr>
              <a:t>（教科书原用日文写成，由日本政府外务省委托机构进行翻译。）</a:t>
            </a:r>
            <a:endParaRPr lang="en-US" sz="1400" kern="100" spc="110" dirty="0">
              <a:latin typeface="+mj-ea"/>
              <a:cs typeface="Times New Roman" panose="02020603050405020304" pitchFamily="18" charset="0"/>
            </a:endParaRPr>
          </a:p>
        </p:txBody>
      </p:sp>
    </p:spTree>
    <p:extLst>
      <p:ext uri="{BB962C8B-B14F-4D97-AF65-F5344CB8AC3E}">
        <p14:creationId xmlns:p14="http://schemas.microsoft.com/office/powerpoint/2010/main" val="3348245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向右箭號 15"/>
          <p:cNvSpPr/>
          <p:nvPr/>
        </p:nvSpPr>
        <p:spPr>
          <a:xfrm>
            <a:off x="5569527" y="3575227"/>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圖片 9"/>
          <p:cNvPicPr/>
          <p:nvPr/>
        </p:nvPicPr>
        <p:blipFill>
          <a:blip r:embed="rId2"/>
          <a:stretch>
            <a:fillRect/>
          </a:stretch>
        </p:blipFill>
        <p:spPr>
          <a:xfrm>
            <a:off x="1545928" y="1185271"/>
            <a:ext cx="4356069" cy="5040321"/>
          </a:xfrm>
          <a:prstGeom prst="rect">
            <a:avLst/>
          </a:prstGeom>
        </p:spPr>
      </p:pic>
      <p:sp>
        <p:nvSpPr>
          <p:cNvPr id="12" name="Text Box 6"/>
          <p:cNvSpPr txBox="1">
            <a:spLocks noChangeArrowheads="1"/>
          </p:cNvSpPr>
          <p:nvPr/>
        </p:nvSpPr>
        <p:spPr bwMode="auto">
          <a:xfrm>
            <a:off x="2228055" y="510132"/>
            <a:ext cx="7347883" cy="646331"/>
          </a:xfrm>
          <a:prstGeom prst="rect">
            <a:avLst/>
          </a:prstGeom>
          <a:noFill/>
          <a:ln w="9525">
            <a:noFill/>
            <a:miter lim="800000"/>
            <a:headEnd/>
            <a:tailEnd/>
          </a:ln>
          <a:effectLst/>
        </p:spPr>
        <p:txBody>
          <a:bodyPr wrap="square">
            <a:spAutoFit/>
          </a:bodyPr>
          <a:lstStyle/>
          <a:p>
            <a:pPr algn="ctr">
              <a:buClr>
                <a:srgbClr val="990099"/>
              </a:buClr>
            </a:pPr>
            <a:r>
              <a:rPr lang="zh-TW" altLang="en-US" sz="3600" b="1" dirty="0">
                <a:solidFill>
                  <a:srgbClr val="000000"/>
                </a:solidFill>
                <a:latin typeface="+mj-ea"/>
                <a:ea typeface="+mj-ea"/>
                <a:cs typeface="Times New Roman" panose="02020603050405020304" pitchFamily="18" charset="0"/>
              </a:rPr>
              <a:t>有关南满铁路被炸的其他资料</a:t>
            </a:r>
            <a:r>
              <a:rPr lang="en-US" altLang="zh-TW" sz="3600" b="1" dirty="0">
                <a:solidFill>
                  <a:srgbClr val="000000"/>
                </a:solidFill>
                <a:latin typeface="+mj-ea"/>
                <a:ea typeface="+mj-ea"/>
                <a:cs typeface="Times New Roman" panose="02020603050405020304" pitchFamily="18" charset="0"/>
              </a:rPr>
              <a:t>……</a:t>
            </a:r>
            <a:endParaRPr lang="zh-TW" altLang="en-US" sz="3600" b="1" dirty="0">
              <a:latin typeface="+mj-ea"/>
              <a:ea typeface="+mj-ea"/>
            </a:endParaRPr>
          </a:p>
        </p:txBody>
      </p:sp>
      <p:sp>
        <p:nvSpPr>
          <p:cNvPr id="13" name="Rectangle 8"/>
          <p:cNvSpPr>
            <a:spLocks noChangeArrowheads="1"/>
          </p:cNvSpPr>
          <p:nvPr/>
        </p:nvSpPr>
        <p:spPr bwMode="auto">
          <a:xfrm>
            <a:off x="6090816" y="1275153"/>
            <a:ext cx="5012613" cy="4154984"/>
          </a:xfrm>
          <a:prstGeom prst="rect">
            <a:avLst/>
          </a:prstGeom>
          <a:solidFill>
            <a:schemeClr val="bg1"/>
          </a:solidFill>
          <a:ln w="38100">
            <a:solidFill>
              <a:srgbClr val="FF0000"/>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50165" marR="50165" lvl="0" indent="0" algn="just" defTabSz="914400" eaLnBrk="1" hangingPunct="1">
              <a:lnSpc>
                <a:spcPct val="110000"/>
              </a:lnSpc>
              <a:defRPr/>
            </a:pPr>
            <a:r>
              <a:rPr lang="en-US" sz="2400" dirty="0">
                <a:latin typeface="+mj-ea"/>
                <a:ea typeface="+mj-ea"/>
              </a:rPr>
              <a:t>2021</a:t>
            </a:r>
            <a:r>
              <a:rPr lang="zh-TW" altLang="en-US" sz="2400" dirty="0">
                <a:latin typeface="+mj-ea"/>
                <a:ea typeface="+mj-ea"/>
              </a:rPr>
              <a:t>年</a:t>
            </a:r>
            <a:r>
              <a:rPr lang="en-US" sz="2400" dirty="0">
                <a:latin typeface="+mj-ea"/>
                <a:ea typeface="+mj-ea"/>
              </a:rPr>
              <a:t>9</a:t>
            </a:r>
            <a:r>
              <a:rPr lang="zh-TW" altLang="en-US" sz="2400" dirty="0">
                <a:latin typeface="+mj-ea"/>
                <a:ea typeface="+mj-ea"/>
              </a:rPr>
              <a:t>月</a:t>
            </a:r>
            <a:r>
              <a:rPr lang="en-US" sz="2400" dirty="0">
                <a:latin typeface="+mj-ea"/>
                <a:ea typeface="+mj-ea"/>
              </a:rPr>
              <a:t>19</a:t>
            </a:r>
            <a:r>
              <a:rPr lang="zh-TW" altLang="en-US" sz="2400" dirty="0">
                <a:latin typeface="+mj-ea"/>
                <a:ea typeface="+mj-ea"/>
              </a:rPr>
              <a:t>日日本</a:t>
            </a:r>
            <a:r>
              <a:rPr lang="en-US" altLang="zh-TW" sz="2400" dirty="0">
                <a:latin typeface="+mj-ea"/>
                <a:ea typeface="+mj-ea"/>
              </a:rPr>
              <a:t>《</a:t>
            </a:r>
            <a:r>
              <a:rPr lang="zh-TW" altLang="en-US" sz="2400" dirty="0">
                <a:latin typeface="+mj-ea"/>
                <a:ea typeface="+mj-ea"/>
              </a:rPr>
              <a:t>朝日新闻</a:t>
            </a:r>
            <a:r>
              <a:rPr lang="en-US" altLang="zh-TW" sz="2400" dirty="0">
                <a:latin typeface="+mj-ea"/>
                <a:ea typeface="+mj-ea"/>
              </a:rPr>
              <a:t>》</a:t>
            </a:r>
            <a:r>
              <a:rPr lang="zh-TW" altLang="en-US" sz="2400" dirty="0">
                <a:latin typeface="+mj-ea"/>
                <a:ea typeface="+mj-ea"/>
              </a:rPr>
              <a:t>：</a:t>
            </a:r>
            <a:r>
              <a:rPr lang="en-US" sz="2400" dirty="0">
                <a:latin typeface="+mj-ea"/>
                <a:ea typeface="+mj-ea"/>
              </a:rPr>
              <a:t>101</a:t>
            </a:r>
            <a:r>
              <a:rPr lang="zh-TW" altLang="en-US" sz="2400" dirty="0">
                <a:latin typeface="+mj-ea"/>
                <a:ea typeface="+mj-ea"/>
              </a:rPr>
              <a:t>岁九一八事变见证者先川佑次先生指出，当时他的父亲与日军军官过从甚密，提前就告知他铁路可能有意外发生；而且先川在九一八事变后曾走访北大营，他发现仓库中众多中国客机和战斗机都被毁，这明显与</a:t>
            </a:r>
            <a:r>
              <a:rPr lang="zh-TW" altLang="en-US" sz="2400" dirty="0">
                <a:latin typeface="標楷體" panose="03000509000000000000" pitchFamily="65" charset="-120"/>
                <a:ea typeface="標楷體" panose="03000509000000000000" pitchFamily="65" charset="-120"/>
              </a:rPr>
              <a:t>「</a:t>
            </a:r>
            <a:r>
              <a:rPr lang="zh-TW" altLang="en-US" sz="2400" dirty="0">
                <a:latin typeface="+mj-ea"/>
                <a:ea typeface="+mj-ea"/>
              </a:rPr>
              <a:t>中方挑起事件</a:t>
            </a:r>
            <a:r>
              <a:rPr lang="zh-TW" altLang="en-US" sz="2400" dirty="0">
                <a:latin typeface="標楷體" panose="03000509000000000000" pitchFamily="65" charset="-120"/>
                <a:ea typeface="標楷體" panose="03000509000000000000" pitchFamily="65" charset="-120"/>
              </a:rPr>
              <a:t>」</a:t>
            </a:r>
            <a:r>
              <a:rPr lang="zh-TW" altLang="en-US" sz="2400" dirty="0">
                <a:latin typeface="+mj-ea"/>
                <a:ea typeface="+mj-ea"/>
              </a:rPr>
              <a:t>的说法不符，而更像是日本主动挑起冲突的佐证。</a:t>
            </a:r>
            <a:endParaRPr lang="en-US" sz="2400" kern="100" spc="110" dirty="0">
              <a:latin typeface="+mj-ea"/>
              <a:ea typeface="+mj-ea"/>
              <a:cs typeface="Times New Roman" panose="02020603050405020304" pitchFamily="18" charset="0"/>
            </a:endParaRPr>
          </a:p>
        </p:txBody>
      </p:sp>
      <p:grpSp>
        <p:nvGrpSpPr>
          <p:cNvPr id="2" name="群組 1"/>
          <p:cNvGrpSpPr/>
          <p:nvPr/>
        </p:nvGrpSpPr>
        <p:grpSpPr>
          <a:xfrm>
            <a:off x="9316002" y="5065486"/>
            <a:ext cx="1787427" cy="1792514"/>
            <a:chOff x="9288428" y="5065486"/>
            <a:chExt cx="1787427" cy="1792514"/>
          </a:xfrm>
        </p:grpSpPr>
        <p:sp>
          <p:nvSpPr>
            <p:cNvPr id="15" name="摺角紙張 14"/>
            <p:cNvSpPr/>
            <p:nvPr/>
          </p:nvSpPr>
          <p:spPr>
            <a:xfrm>
              <a:off x="9288428" y="5065486"/>
              <a:ext cx="1787427" cy="1792514"/>
            </a:xfrm>
            <a:prstGeom prst="foldedCorner">
              <a:avLst>
                <a:gd name="adj" fmla="val 30667"/>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000" b="1" dirty="0">
                  <a:solidFill>
                    <a:srgbClr val="FF0000"/>
                  </a:solidFill>
                  <a:latin typeface="+mj-ea"/>
                  <a:ea typeface="+mj-ea"/>
                </a:rPr>
                <a:t>历史戏剧</a:t>
              </a:r>
              <a:endParaRPr lang="en-US" altLang="zh-TW" sz="2000" b="1" dirty="0">
                <a:solidFill>
                  <a:srgbClr val="FF0000"/>
                </a:solidFill>
                <a:latin typeface="+mj-ea"/>
                <a:ea typeface="+mj-ea"/>
              </a:endParaRPr>
            </a:p>
            <a:p>
              <a:pPr algn="ctr"/>
              <a:r>
                <a:rPr lang="zh-TW" altLang="en-US" sz="2000" b="1" dirty="0">
                  <a:solidFill>
                    <a:srgbClr val="FF0000"/>
                  </a:solidFill>
                  <a:latin typeface="+mj-ea"/>
                  <a:ea typeface="+mj-ea"/>
                </a:rPr>
                <a:t>学生演泽</a:t>
              </a:r>
              <a:endParaRPr lang="en-US" altLang="zh-TW" sz="2000" b="1" dirty="0">
                <a:solidFill>
                  <a:srgbClr val="FF0000"/>
                </a:solidFill>
                <a:latin typeface="+mj-ea"/>
                <a:ea typeface="+mj-ea"/>
              </a:endParaRPr>
            </a:p>
            <a:p>
              <a:pPr algn="ctr"/>
              <a:br>
                <a:rPr lang="en-US" altLang="zh-TW" sz="2000" b="1" dirty="0">
                  <a:solidFill>
                    <a:srgbClr val="FF0000"/>
                  </a:solidFill>
                  <a:latin typeface="+mj-ea"/>
                  <a:ea typeface="+mj-ea"/>
                </a:rPr>
              </a:br>
              <a:endParaRPr lang="en-US" altLang="zh-TW" sz="2000" b="1" dirty="0">
                <a:solidFill>
                  <a:schemeClr val="bg1"/>
                </a:solidFill>
                <a:latin typeface="+mj-ea"/>
                <a:ea typeface="+mj-ea"/>
              </a:endParaRPr>
            </a:p>
          </p:txBody>
        </p:sp>
        <p:pic>
          <p:nvPicPr>
            <p:cNvPr id="2050" name="Picture 8" descr="image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026" y="5745480"/>
              <a:ext cx="967377" cy="9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向右箭號 3"/>
          <p:cNvSpPr/>
          <p:nvPr/>
        </p:nvSpPr>
        <p:spPr>
          <a:xfrm>
            <a:off x="6567499" y="5430137"/>
            <a:ext cx="3076929" cy="11345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「九一八戏剧教育」短剧：回忆与心声</a:t>
            </a:r>
            <a:endParaRPr lang="zh-HK" altLang="en-US" dirty="0">
              <a:ln w="0"/>
              <a:solidFill>
                <a:schemeClr val="tx1"/>
              </a:solidFill>
              <a:effectLst>
                <a:outerShdw blurRad="38100" dist="19050" dir="2700000" algn="tl" rotWithShape="0">
                  <a:schemeClr val="dk1">
                    <a:alpha val="40000"/>
                  </a:schemeClr>
                </a:outerShdw>
              </a:effectLst>
            </a:endParaRPr>
          </a:p>
        </p:txBody>
      </p:sp>
      <p:sp>
        <p:nvSpPr>
          <p:cNvPr id="3" name="矩形 2"/>
          <p:cNvSpPr/>
          <p:nvPr/>
        </p:nvSpPr>
        <p:spPr>
          <a:xfrm>
            <a:off x="0" y="6550223"/>
            <a:ext cx="8350076" cy="307777"/>
          </a:xfrm>
          <a:prstGeom prst="rect">
            <a:avLst/>
          </a:prstGeom>
        </p:spPr>
        <p:txBody>
          <a:bodyPr wrap="square">
            <a:spAutoFit/>
          </a:bodyPr>
          <a:lstStyle/>
          <a:p>
            <a:r>
              <a:rPr lang="zh-TW" altLang="en-US" sz="1400" dirty="0"/>
              <a:t>图片来源：</a:t>
            </a:r>
            <a:r>
              <a:rPr lang="en-US" sz="1400" dirty="0"/>
              <a:t>https://ishare.ifeng.com/c/s/v002ZagXIFZox-_oKCB5iHH7K6Bd0v8otzkKqP7GNEGGVnss__</a:t>
            </a:r>
          </a:p>
        </p:txBody>
      </p:sp>
    </p:spTree>
    <p:extLst>
      <p:ext uri="{BB962C8B-B14F-4D97-AF65-F5344CB8AC3E}">
        <p14:creationId xmlns:p14="http://schemas.microsoft.com/office/powerpoint/2010/main" val="497951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6"/>
          <p:cNvSpPr txBox="1">
            <a:spLocks noChangeArrowheads="1"/>
          </p:cNvSpPr>
          <p:nvPr/>
        </p:nvSpPr>
        <p:spPr bwMode="auto">
          <a:xfrm>
            <a:off x="977030" y="4444427"/>
            <a:ext cx="10424497" cy="1686487"/>
          </a:xfrm>
          <a:prstGeom prst="rect">
            <a:avLst/>
          </a:prstGeom>
          <a:solidFill>
            <a:schemeClr val="bg2">
              <a:lumMod val="75000"/>
            </a:schemeClr>
          </a:solidFill>
          <a:ln w="9525">
            <a:noFill/>
            <a:miter lim="800000"/>
            <a:headEnd/>
            <a:tailEnd/>
          </a:ln>
          <a:effectLst/>
        </p:spPr>
        <p:txBody>
          <a:bodyPr wrap="square">
            <a:spAutoFit/>
          </a:bodyPr>
          <a:lstStyle/>
          <a:p>
            <a:pPr marL="457200" indent="-457200">
              <a:lnSpc>
                <a:spcPct val="150000"/>
              </a:lnSpc>
              <a:buFont typeface="Wingdings" panose="05000000000000000000" pitchFamily="2" charset="2"/>
              <a:buChar char="q"/>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1931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400" b="1" dirty="0">
                <a:latin typeface="微軟正黑體" panose="020B0604030504040204" pitchFamily="34" charset="-120"/>
                <a:ea typeface="微軟正黑體" panose="020B0604030504040204" pitchFamily="34" charset="-120"/>
              </a:rPr>
              <a:t>日，日本关东军</a:t>
            </a:r>
            <a:r>
              <a:rPr lang="zh-TW" altLang="en-US" sz="2400" b="1" dirty="0">
                <a:solidFill>
                  <a:srgbClr val="FF0000"/>
                </a:solidFill>
                <a:latin typeface="微軟正黑體" panose="020B0604030504040204" pitchFamily="34" charset="-120"/>
                <a:ea typeface="微軟正黑體" panose="020B0604030504040204" pitchFamily="34" charset="-120"/>
              </a:rPr>
              <a:t>故意</a:t>
            </a:r>
            <a:r>
              <a:rPr lang="zh-TW" altLang="en-US" sz="2400" b="1" dirty="0">
                <a:latin typeface="微軟正黑體" panose="020B0604030504040204" pitchFamily="34" charset="-120"/>
                <a:ea typeface="微軟正黑體" panose="020B0604030504040204" pitchFamily="34" charset="-120"/>
              </a:rPr>
              <a:t>炸毁中国东北的南满铁路部分路段。</a:t>
            </a:r>
            <a:endParaRPr lang="en-US" altLang="zh-TW" sz="2400" b="1" dirty="0">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 </a:t>
            </a:r>
            <a:r>
              <a:rPr lang="zh-TW" altLang="en-US" sz="2400" b="1" dirty="0">
                <a:solidFill>
                  <a:srgbClr val="FF0000"/>
                </a:solidFill>
                <a:latin typeface="微軟正黑體" panose="020B0604030504040204" pitchFamily="34" charset="-120"/>
                <a:ea typeface="微軟正黑體" panose="020B0604030504040204" pitchFamily="34" charset="-120"/>
              </a:rPr>
              <a:t>伪造证据</a:t>
            </a:r>
            <a:r>
              <a:rPr lang="zh-TW" altLang="en-US" sz="2400" b="1" dirty="0">
                <a:latin typeface="微軟正黑體" panose="020B0604030504040204" pitchFamily="34" charset="-120"/>
                <a:ea typeface="微軟正黑體" panose="020B0604030504040204" pitchFamily="34" charset="-120"/>
              </a:rPr>
              <a:t>，诬指是中国士兵所为，藉此进攻沈阳，成为侵略中国东北的借口。</a:t>
            </a:r>
          </a:p>
        </p:txBody>
      </p:sp>
      <p:sp>
        <p:nvSpPr>
          <p:cNvPr id="9" name="Text Box 6"/>
          <p:cNvSpPr txBox="1">
            <a:spLocks noChangeArrowheads="1"/>
          </p:cNvSpPr>
          <p:nvPr/>
        </p:nvSpPr>
        <p:spPr bwMode="auto">
          <a:xfrm>
            <a:off x="2200894" y="52088"/>
            <a:ext cx="7790212" cy="584775"/>
          </a:xfrm>
          <a:prstGeom prst="rect">
            <a:avLst/>
          </a:prstGeom>
          <a:noFill/>
          <a:ln w="9525">
            <a:noFill/>
            <a:miter lim="800000"/>
            <a:headEnd/>
            <a:tailEnd/>
          </a:ln>
          <a:effectLst/>
        </p:spPr>
        <p:txBody>
          <a:bodyPr wrap="square">
            <a:spAutoFit/>
          </a:bodyPr>
          <a:lstStyle/>
          <a:p>
            <a:pPr algn="ctr"/>
            <a:r>
              <a:rPr lang="zh-TW" altLang="en-US" sz="3200" b="1"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九一八事变 </a:t>
            </a:r>
            <a:r>
              <a:rPr lang="en-US" altLang="zh-TW" sz="3200" b="1"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 </a:t>
            </a:r>
            <a:r>
              <a:rPr lang="zh-TW" altLang="en-US" sz="3200" b="1"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日本侵华的事实与真相</a:t>
            </a:r>
          </a:p>
        </p:txBody>
      </p:sp>
      <p:sp>
        <p:nvSpPr>
          <p:cNvPr id="2" name="文字方塊 1">
            <a:extLst>
              <a:ext uri="{FF2B5EF4-FFF2-40B4-BE49-F238E27FC236}">
                <a16:creationId xmlns:a16="http://schemas.microsoft.com/office/drawing/2014/main" id="{1DE6C4EB-E4FC-2833-C32C-AF3FAB712C68}"/>
              </a:ext>
            </a:extLst>
          </p:cNvPr>
          <p:cNvSpPr txBox="1"/>
          <p:nvPr/>
        </p:nvSpPr>
        <p:spPr>
          <a:xfrm>
            <a:off x="609600" y="6444409"/>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Times New Roman" panose="02020603050405020304" pitchFamily="18" charset="0"/>
                <a:cs typeface="Times New Roman" panose="02020603050405020304" pitchFamily="18" charset="0"/>
              </a:rPr>
              <a:t>https://chiculture.org.hk/tc/photo-story/3150</a:t>
            </a:r>
            <a:endParaRPr lang="zh-HK" altLang="en-US" sz="1400" dirty="0"/>
          </a:p>
        </p:txBody>
      </p:sp>
      <p:pic>
        <p:nvPicPr>
          <p:cNvPr id="4" name="圖片 3">
            <a:extLst>
              <a:ext uri="{FF2B5EF4-FFF2-40B4-BE49-F238E27FC236}">
                <a16:creationId xmlns:a16="http://schemas.microsoft.com/office/drawing/2014/main" id="{99EB79FA-4E27-2AF2-5442-1E8D28906462}"/>
              </a:ext>
            </a:extLst>
          </p:cNvPr>
          <p:cNvPicPr>
            <a:picLocks noChangeAspect="1"/>
          </p:cNvPicPr>
          <p:nvPr/>
        </p:nvPicPr>
        <p:blipFill>
          <a:blip r:embed="rId2"/>
          <a:stretch>
            <a:fillRect/>
          </a:stretch>
        </p:blipFill>
        <p:spPr>
          <a:xfrm>
            <a:off x="977030" y="787972"/>
            <a:ext cx="5309975" cy="3420509"/>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5451" y="3789191"/>
            <a:ext cx="4023759" cy="65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p:nvSpPr>
        <p:spPr bwMode="auto">
          <a:xfrm>
            <a:off x="7744968" y="787972"/>
            <a:ext cx="3656559" cy="400110"/>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r>
              <a:rPr lang="zh-TW" altLang="en-US" sz="2000" dirty="0">
                <a:latin typeface="+mj-ea"/>
                <a:ea typeface="+mj-ea"/>
              </a:rPr>
              <a:t>日本关东军进攻沈阳北大营</a:t>
            </a:r>
          </a:p>
        </p:txBody>
      </p:sp>
      <p:pic>
        <p:nvPicPr>
          <p:cNvPr id="11" name="Picture 2" descr="mainsite_psd_kangzhan01_3">
            <a:extLst>
              <a:ext uri="{FF2B5EF4-FFF2-40B4-BE49-F238E27FC236}">
                <a16:creationId xmlns:a16="http://schemas.microsoft.com/office/drawing/2014/main" id="{A4037B66-5DF2-FED1-D433-A7771A763A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2538" y="1169361"/>
            <a:ext cx="4608989" cy="312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0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A2404A-4C6B-B908-63E8-169E89B65C8C}"/>
              </a:ext>
            </a:extLst>
          </p:cNvPr>
          <p:cNvSpPr>
            <a:spLocks noGrp="1"/>
          </p:cNvSpPr>
          <p:nvPr>
            <p:ph type="title"/>
          </p:nvPr>
        </p:nvSpPr>
        <p:spPr/>
        <p:txBody>
          <a:bodyPr>
            <a:normAutofit fontScale="90000"/>
          </a:bodyPr>
          <a:lstStyle/>
          <a:p>
            <a:r>
              <a:rPr lang="zh-TW" altLang="en-US" dirty="0"/>
              <a:t>中国历史科</a:t>
            </a:r>
            <a:br>
              <a:rPr lang="en-US" altLang="zh-TW" dirty="0"/>
            </a:br>
            <a:r>
              <a:rPr lang="zh-TW" altLang="en-US" dirty="0"/>
              <a:t>课堂教学设计及教学资源参考</a:t>
            </a:r>
            <a:endParaRPr lang="zh-HK" altLang="en-US" dirty="0"/>
          </a:p>
        </p:txBody>
      </p:sp>
      <p:graphicFrame>
        <p:nvGraphicFramePr>
          <p:cNvPr id="3" name="表格 2">
            <a:extLst>
              <a:ext uri="{FF2B5EF4-FFF2-40B4-BE49-F238E27FC236}">
                <a16:creationId xmlns:a16="http://schemas.microsoft.com/office/drawing/2014/main" id="{D0FF53B2-F6D5-FD69-F5A1-856637510A83}"/>
              </a:ext>
            </a:extLst>
          </p:cNvPr>
          <p:cNvGraphicFramePr>
            <a:graphicFrameLocks noGrp="1"/>
          </p:cNvGraphicFramePr>
          <p:nvPr>
            <p:extLst>
              <p:ext uri="{D42A27DB-BD31-4B8C-83A1-F6EECF244321}">
                <p14:modId xmlns:p14="http://schemas.microsoft.com/office/powerpoint/2010/main" val="1394998541"/>
              </p:ext>
            </p:extLst>
          </p:nvPr>
        </p:nvGraphicFramePr>
        <p:xfrm>
          <a:off x="1497871" y="2353176"/>
          <a:ext cx="9398726" cy="2798258"/>
        </p:xfrm>
        <a:graphic>
          <a:graphicData uri="http://schemas.openxmlformats.org/drawingml/2006/table">
            <a:tbl>
              <a:tblPr firstRow="1" firstCol="1" bandRow="1">
                <a:tableStyleId>{7DF18680-E054-41AD-8BC1-D1AEF772440D}</a:tableStyleId>
              </a:tblPr>
              <a:tblGrid>
                <a:gridCol w="2802783">
                  <a:extLst>
                    <a:ext uri="{9D8B030D-6E8A-4147-A177-3AD203B41FA5}">
                      <a16:colId xmlns:a16="http://schemas.microsoft.com/office/drawing/2014/main" val="472131272"/>
                    </a:ext>
                  </a:extLst>
                </a:gridCol>
                <a:gridCol w="6595943">
                  <a:extLst>
                    <a:ext uri="{9D8B030D-6E8A-4147-A177-3AD203B41FA5}">
                      <a16:colId xmlns:a16="http://schemas.microsoft.com/office/drawing/2014/main" val="2213983353"/>
                    </a:ext>
                  </a:extLst>
                </a:gridCol>
              </a:tblGrid>
              <a:tr h="461646">
                <a:tc>
                  <a:txBody>
                    <a:bodyPr/>
                    <a:lstStyle/>
                    <a:p>
                      <a:pPr marL="304800" algn="ctr">
                        <a:lnSpc>
                          <a:spcPct val="150000"/>
                        </a:lnSpc>
                      </a:pPr>
                      <a:r>
                        <a:rPr lang="zh-HK" sz="2000" kern="100" dirty="0">
                          <a:effectLst/>
                          <a:latin typeface="+mj-ea"/>
                          <a:ea typeface="+mj-ea"/>
                        </a:rPr>
                        <a:t>级别</a:t>
                      </a:r>
                      <a:endParaRPr lang="zh-TW" sz="2000" kern="100" dirty="0">
                        <a:effectLst/>
                        <a:latin typeface="+mj-ea"/>
                        <a:ea typeface="+mj-ea"/>
                        <a:cs typeface="Times New Roman" panose="02020603050405020304" pitchFamily="18" charset="0"/>
                      </a:endParaRPr>
                    </a:p>
                  </a:txBody>
                  <a:tcPr marL="68580" marR="68580" marT="0" marB="0"/>
                </a:tc>
                <a:tc>
                  <a:txBody>
                    <a:bodyPr/>
                    <a:lstStyle/>
                    <a:p>
                      <a:pPr marL="304800" indent="188595" algn="ctr">
                        <a:lnSpc>
                          <a:spcPct val="150000"/>
                        </a:lnSpc>
                      </a:pPr>
                      <a:r>
                        <a:rPr lang="zh-TW" sz="2000" kern="100" dirty="0">
                          <a:effectLst/>
                          <a:latin typeface="+mj-ea"/>
                          <a:ea typeface="+mj-ea"/>
                        </a:rPr>
                        <a:t>与九一八事变和抗日战争相关的学习内容</a:t>
                      </a:r>
                      <a:endParaRPr lang="zh-TW" sz="2000" kern="100" dirty="0">
                        <a:effectLst/>
                        <a:latin typeface="+mj-ea"/>
                        <a:ea typeface="+mj-ea"/>
                        <a:cs typeface="Times New Roman" panose="02020603050405020304" pitchFamily="18" charset="0"/>
                      </a:endParaRPr>
                    </a:p>
                  </a:txBody>
                  <a:tcPr marL="68580" marR="68580" marT="0" marB="0"/>
                </a:tc>
                <a:extLst>
                  <a:ext uri="{0D108BD9-81ED-4DB2-BD59-A6C34878D82A}">
                    <a16:rowId xmlns:a16="http://schemas.microsoft.com/office/drawing/2014/main" val="2848709346"/>
                  </a:ext>
                </a:extLst>
              </a:tr>
              <a:tr h="1021082">
                <a:tc>
                  <a:txBody>
                    <a:bodyPr/>
                    <a:lstStyle/>
                    <a:p>
                      <a:pPr marL="304800">
                        <a:lnSpc>
                          <a:spcPct val="150000"/>
                        </a:lnSpc>
                      </a:pPr>
                      <a:r>
                        <a:rPr lang="zh-TW" sz="2000" kern="100" dirty="0">
                          <a:effectLst/>
                          <a:latin typeface="+mj-ea"/>
                          <a:ea typeface="+mj-ea"/>
                        </a:rPr>
                        <a:t>初中级［中三级］</a:t>
                      </a:r>
                      <a:endParaRPr lang="zh-TW" sz="2000" kern="100" dirty="0">
                        <a:effectLst/>
                        <a:latin typeface="+mj-ea"/>
                        <a:ea typeface="+mj-ea"/>
                        <a:cs typeface="Times New Roman" panose="02020603050405020304" pitchFamily="18" charset="0"/>
                      </a:endParaRPr>
                    </a:p>
                  </a:txBody>
                  <a:tcPr marL="68580" marR="68580" marT="0" marB="0"/>
                </a:tc>
                <a:tc>
                  <a:txBody>
                    <a:bodyPr/>
                    <a:lstStyle/>
                    <a:p>
                      <a:pPr marL="609600" indent="-304800" algn="just">
                        <a:lnSpc>
                          <a:spcPct val="150000"/>
                        </a:lnSpc>
                      </a:pPr>
                      <a:r>
                        <a:rPr lang="zh-TW" sz="2000" kern="100" dirty="0">
                          <a:effectLst/>
                          <a:latin typeface="+mj-ea"/>
                          <a:ea typeface="+mj-ea"/>
                        </a:rPr>
                        <a:t>中华民国的建立及面对的困难</a:t>
                      </a:r>
                    </a:p>
                    <a:p>
                      <a:pPr marL="609600" indent="-304800" algn="just">
                        <a:lnSpc>
                          <a:spcPct val="150000"/>
                        </a:lnSpc>
                      </a:pPr>
                      <a:r>
                        <a:rPr lang="en-US" altLang="zh-TW" sz="2000" kern="100" dirty="0">
                          <a:effectLst/>
                          <a:latin typeface="+mj-ea"/>
                          <a:ea typeface="+mj-ea"/>
                        </a:rPr>
                        <a:t>   </a:t>
                      </a:r>
                      <a:r>
                        <a:rPr lang="zh-TW" sz="2000" kern="100" dirty="0">
                          <a:solidFill>
                            <a:schemeClr val="accent6">
                              <a:lumMod val="75000"/>
                            </a:schemeClr>
                          </a:solidFill>
                          <a:effectLst/>
                          <a:latin typeface="+mj-ea"/>
                          <a:ea typeface="+mj-ea"/>
                        </a:rPr>
                        <a:t>课题</a:t>
                      </a:r>
                      <a:r>
                        <a:rPr lang="en-US" sz="2000" kern="100" dirty="0">
                          <a:solidFill>
                            <a:schemeClr val="accent6">
                              <a:lumMod val="75000"/>
                            </a:schemeClr>
                          </a:solidFill>
                          <a:effectLst/>
                          <a:latin typeface="+mj-ea"/>
                          <a:ea typeface="+mj-ea"/>
                        </a:rPr>
                        <a:t>3</a:t>
                      </a:r>
                      <a:r>
                        <a:rPr lang="zh-TW" sz="2000" kern="100" dirty="0">
                          <a:solidFill>
                            <a:schemeClr val="accent6">
                              <a:lumMod val="75000"/>
                            </a:schemeClr>
                          </a:solidFill>
                          <a:effectLst/>
                          <a:latin typeface="+mj-ea"/>
                          <a:ea typeface="+mj-ea"/>
                        </a:rPr>
                        <a:t>：日本侵华与抗日战争</a:t>
                      </a:r>
                      <a:endParaRPr lang="zh-TW" sz="1800" kern="100" dirty="0">
                        <a:effectLst/>
                        <a:latin typeface="+mj-ea"/>
                        <a:ea typeface="+mj-ea"/>
                        <a:cs typeface="Times New Roman" panose="02020603050405020304" pitchFamily="18" charset="0"/>
                      </a:endParaRPr>
                    </a:p>
                  </a:txBody>
                  <a:tcPr marL="68580" marR="68580" marT="0" marB="0"/>
                </a:tc>
                <a:extLst>
                  <a:ext uri="{0D108BD9-81ED-4DB2-BD59-A6C34878D82A}">
                    <a16:rowId xmlns:a16="http://schemas.microsoft.com/office/drawing/2014/main" val="1189061890"/>
                  </a:ext>
                </a:extLst>
              </a:tr>
              <a:tr h="390910">
                <a:tc>
                  <a:txBody>
                    <a:bodyPr/>
                    <a:lstStyle/>
                    <a:p>
                      <a:pPr marL="304800">
                        <a:lnSpc>
                          <a:spcPct val="150000"/>
                        </a:lnSpc>
                      </a:pPr>
                      <a:r>
                        <a:rPr lang="zh-TW" sz="2000" kern="100" dirty="0">
                          <a:effectLst/>
                          <a:latin typeface="+mj-ea"/>
                          <a:ea typeface="+mj-ea"/>
                        </a:rPr>
                        <a:t>高中级［中五级］</a:t>
                      </a:r>
                      <a:endParaRPr lang="zh-TW" sz="2000" kern="100" dirty="0">
                        <a:effectLst/>
                        <a:latin typeface="+mj-ea"/>
                        <a:ea typeface="+mj-ea"/>
                        <a:cs typeface="Times New Roman" panose="02020603050405020304" pitchFamily="18" charset="0"/>
                      </a:endParaRPr>
                    </a:p>
                  </a:txBody>
                  <a:tcPr marL="68580" marR="68580" marT="0" marB="0"/>
                </a:tc>
                <a:tc>
                  <a:txBody>
                    <a:bodyPr/>
                    <a:lstStyle/>
                    <a:p>
                      <a:pPr marL="304800" indent="-635" algn="just">
                        <a:lnSpc>
                          <a:spcPct val="150000"/>
                        </a:lnSpc>
                      </a:pPr>
                      <a:r>
                        <a:rPr lang="zh-TW" sz="2000" kern="100" dirty="0">
                          <a:effectLst/>
                          <a:latin typeface="+mj-ea"/>
                          <a:ea typeface="+mj-ea"/>
                        </a:rPr>
                        <a:t>乙部：十九世纪中叶至二十世纪末</a:t>
                      </a:r>
                      <a:r>
                        <a:rPr lang="en-US" sz="2000" kern="100" dirty="0">
                          <a:effectLst/>
                          <a:latin typeface="+mj-ea"/>
                          <a:ea typeface="+mj-ea"/>
                        </a:rPr>
                        <a:t> — </a:t>
                      </a:r>
                      <a:r>
                        <a:rPr lang="zh-TW" sz="2000" kern="100" dirty="0">
                          <a:effectLst/>
                          <a:latin typeface="+mj-ea"/>
                          <a:ea typeface="+mj-ea"/>
                        </a:rPr>
                        <a:t>辛亥革命至中华人民共和国成立 </a:t>
                      </a:r>
                    </a:p>
                    <a:p>
                      <a:pPr marL="609600" indent="-304800" algn="just">
                        <a:lnSpc>
                          <a:spcPct val="150000"/>
                        </a:lnSpc>
                      </a:pPr>
                      <a:r>
                        <a:rPr lang="en-US" altLang="zh-TW" sz="2000" kern="100" dirty="0">
                          <a:effectLst/>
                          <a:latin typeface="+mj-ea"/>
                          <a:ea typeface="+mj-ea"/>
                        </a:rPr>
                        <a:t>     </a:t>
                      </a:r>
                      <a:r>
                        <a:rPr lang="zh-TW" sz="2000" kern="100" dirty="0">
                          <a:solidFill>
                            <a:schemeClr val="accent6">
                              <a:lumMod val="75000"/>
                            </a:schemeClr>
                          </a:solidFill>
                          <a:effectLst/>
                          <a:latin typeface="+mj-ea"/>
                          <a:ea typeface="+mj-ea"/>
                        </a:rPr>
                        <a:t>课题</a:t>
                      </a:r>
                      <a:r>
                        <a:rPr lang="en-US" sz="2000" kern="100" dirty="0">
                          <a:solidFill>
                            <a:schemeClr val="accent6">
                              <a:lumMod val="75000"/>
                            </a:schemeClr>
                          </a:solidFill>
                          <a:effectLst/>
                          <a:latin typeface="+mj-ea"/>
                          <a:ea typeface="+mj-ea"/>
                        </a:rPr>
                        <a:t>3</a:t>
                      </a:r>
                      <a:r>
                        <a:rPr lang="zh-TW" sz="2000" kern="100" dirty="0">
                          <a:solidFill>
                            <a:schemeClr val="accent6">
                              <a:lumMod val="75000"/>
                            </a:schemeClr>
                          </a:solidFill>
                          <a:effectLst/>
                          <a:latin typeface="+mj-ea"/>
                          <a:ea typeface="+mj-ea"/>
                        </a:rPr>
                        <a:t>：抗日战争</a:t>
                      </a:r>
                      <a:endParaRPr lang="zh-TW" sz="2000" kern="100" dirty="0">
                        <a:solidFill>
                          <a:schemeClr val="accent6">
                            <a:lumMod val="75000"/>
                          </a:schemeClr>
                        </a:solidFill>
                        <a:effectLst/>
                        <a:latin typeface="+mj-ea"/>
                        <a:ea typeface="+mj-ea"/>
                        <a:cs typeface="Times New Roman" panose="02020603050405020304" pitchFamily="18" charset="0"/>
                      </a:endParaRPr>
                    </a:p>
                  </a:txBody>
                  <a:tcPr marL="68580" marR="68580" marT="0" marB="0"/>
                </a:tc>
                <a:extLst>
                  <a:ext uri="{0D108BD9-81ED-4DB2-BD59-A6C34878D82A}">
                    <a16:rowId xmlns:a16="http://schemas.microsoft.com/office/drawing/2014/main" val="2963181040"/>
                  </a:ext>
                </a:extLst>
              </a:tr>
            </a:tbl>
          </a:graphicData>
        </a:graphic>
      </p:graphicFrame>
      <p:sp>
        <p:nvSpPr>
          <p:cNvPr id="4" name="Rectangle 1">
            <a:extLst>
              <a:ext uri="{FF2B5EF4-FFF2-40B4-BE49-F238E27FC236}">
                <a16:creationId xmlns:a16="http://schemas.microsoft.com/office/drawing/2014/main" id="{65039AE2-63A7-FC6B-D3E8-DABFB7CBB9FF}"/>
              </a:ext>
            </a:extLst>
          </p:cNvPr>
          <p:cNvSpPr>
            <a:spLocks noChangeArrowheads="1"/>
          </p:cNvSpPr>
          <p:nvPr/>
        </p:nvSpPr>
        <p:spPr bwMode="auto">
          <a:xfrm>
            <a:off x="1497871" y="5207504"/>
            <a:ext cx="949996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TW" altLang="en-US" sz="2000" b="1" i="1" dirty="0">
                <a:solidFill>
                  <a:srgbClr val="0000FF"/>
                </a:solidFill>
                <a:latin typeface="+mj-ea"/>
                <a:ea typeface="+mj-ea"/>
                <a:cs typeface="Times New Roman" panose="02020603050405020304" pitchFamily="18" charset="0"/>
              </a:rPr>
              <a:t>备注：由于</a:t>
            </a:r>
            <a:r>
              <a:rPr kumimoji="0" lang="zh-TW" altLang="en-US" sz="2000" b="1" i="1" u="none" strike="noStrike" cap="none" normalizeH="0" baseline="0" dirty="0">
                <a:ln>
                  <a:noFill/>
                </a:ln>
                <a:solidFill>
                  <a:srgbClr val="0000FF"/>
                </a:solidFill>
                <a:effectLst/>
                <a:latin typeface="+mj-ea"/>
                <a:ea typeface="+mj-ea"/>
                <a:cs typeface="Times New Roman" panose="02020603050405020304" pitchFamily="18" charset="0"/>
              </a:rPr>
              <a:t>本教学设计涵盖初中、高中中史课程内容，</a:t>
            </a:r>
            <a:r>
              <a:rPr kumimoji="0" lang="zh-TW" altLang="en-US" sz="2000" b="1" i="1" u="none" strike="noStrike" cap="none" normalizeH="0" baseline="0" dirty="0">
                <a:ln>
                  <a:noFill/>
                </a:ln>
                <a:solidFill>
                  <a:srgbClr val="0000FF"/>
                </a:solidFill>
                <a:effectLst/>
                <a:latin typeface="+mj-ea"/>
                <a:ea typeface="+mj-ea"/>
                <a:cs typeface="Calibri" panose="020F0502020204030204" pitchFamily="34" charset="0"/>
              </a:rPr>
              <a:t>教师须因应初中及高中课程学习重点、学生年龄级别、学习进度、课时安排及其他校本情况，适当地剪裁或选用。</a:t>
            </a:r>
            <a:endParaRPr kumimoji="0" lang="zh-TW" altLang="en-US" sz="2000" b="0" i="1" u="none" strike="noStrike" cap="none" normalizeH="0" baseline="0" dirty="0">
              <a:ln>
                <a:noFill/>
              </a:ln>
              <a:solidFill>
                <a:srgbClr val="0000FF"/>
              </a:solidFill>
              <a:effectLst/>
              <a:latin typeface="+mj-ea"/>
              <a:ea typeface="+mj-ea"/>
            </a:endParaRPr>
          </a:p>
        </p:txBody>
      </p:sp>
    </p:spTree>
    <p:extLst>
      <p:ext uri="{BB962C8B-B14F-4D97-AF65-F5344CB8AC3E}">
        <p14:creationId xmlns:p14="http://schemas.microsoft.com/office/powerpoint/2010/main" val="3151122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E:\images\pic\A0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184" y="2782880"/>
            <a:ext cx="6093472" cy="39315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標題 1"/>
          <p:cNvSpPr>
            <a:spLocks noGrp="1"/>
          </p:cNvSpPr>
          <p:nvPr>
            <p:ph type="body" idx="1"/>
          </p:nvPr>
        </p:nvSpPr>
        <p:spPr>
          <a:xfrm>
            <a:off x="6337025" y="342074"/>
            <a:ext cx="5525791" cy="2304288"/>
          </a:xfrm>
          <a:prstGeom prst="rect">
            <a:avLst/>
          </a:prstGeom>
        </p:spPr>
        <p:txBody>
          <a:bodyPr>
            <a:noAutofit/>
          </a:bodyPr>
          <a:lstStyle/>
          <a:p>
            <a:pPr marL="0" indent="0" algn="just">
              <a:buNone/>
            </a:pPr>
            <a:r>
              <a:rPr lang="zh-TW" altLang="en-US" sz="2800" b="1" dirty="0">
                <a:solidFill>
                  <a:srgbClr val="0070C0"/>
                </a:solidFill>
                <a:latin typeface="+mj-ea"/>
                <a:ea typeface="+mj-ea"/>
              </a:rPr>
              <a:t>中国军队狙击日军</a:t>
            </a:r>
            <a:endParaRPr lang="en-US" altLang="zh-TW" sz="2800" b="1" dirty="0">
              <a:solidFill>
                <a:srgbClr val="0070C0"/>
              </a:solidFill>
              <a:latin typeface="+mj-ea"/>
              <a:ea typeface="+mj-ea"/>
            </a:endParaRPr>
          </a:p>
          <a:p>
            <a:pPr marL="0" indent="0" algn="just">
              <a:buNone/>
            </a:pPr>
            <a:r>
              <a:rPr lang="en-US" altLang="zh-TW" sz="2800" b="1" dirty="0">
                <a:latin typeface="+mj-ea"/>
                <a:ea typeface="+mj-ea"/>
              </a:rPr>
              <a:t>1931</a:t>
            </a:r>
            <a:r>
              <a:rPr lang="zh-TW" altLang="en-US" sz="2800" b="1" dirty="0">
                <a:latin typeface="+mj-ea"/>
                <a:ea typeface="+mj-ea"/>
              </a:rPr>
              <a:t>年底，日军进攻东北各大城市。面对日军的侵略，东北军民奋起反抗。图为中国军队狙击日军火车的情形。</a:t>
            </a:r>
          </a:p>
        </p:txBody>
      </p:sp>
      <p:sp>
        <p:nvSpPr>
          <p:cNvPr id="2" name="文字方塊 1">
            <a:extLst>
              <a:ext uri="{FF2B5EF4-FFF2-40B4-BE49-F238E27FC236}">
                <a16:creationId xmlns:a16="http://schemas.microsoft.com/office/drawing/2014/main" id="{272E9A54-8356-69B2-758E-002C5F995637}"/>
              </a:ext>
            </a:extLst>
          </p:cNvPr>
          <p:cNvSpPr txBox="1"/>
          <p:nvPr/>
        </p:nvSpPr>
        <p:spPr>
          <a:xfrm>
            <a:off x="1423649" y="6406645"/>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历史影像中的近代中国</a:t>
            </a:r>
            <a:r>
              <a:rPr lang="en-US" altLang="zh-TW" sz="1400" dirty="0">
                <a:latin typeface="Times New Roman" panose="02020603050405020304" pitchFamily="18" charset="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徐宗懋藏品选</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endParaRPr lang="zh-HK" altLang="en-US" sz="1400" dirty="0"/>
          </a:p>
        </p:txBody>
      </p:sp>
      <p:pic>
        <p:nvPicPr>
          <p:cNvPr id="6" name="Picture 2" descr="E:\images\pic\A0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22" y="122970"/>
            <a:ext cx="5741483" cy="4066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標題 1"/>
          <p:cNvSpPr txBox="1">
            <a:spLocks/>
          </p:cNvSpPr>
          <p:nvPr/>
        </p:nvSpPr>
        <p:spPr>
          <a:xfrm>
            <a:off x="133223" y="3008633"/>
            <a:ext cx="5741483" cy="5016911"/>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just"/>
            <a:endParaRPr lang="en-US" altLang="zh-TW" sz="2800" b="1" dirty="0"/>
          </a:p>
          <a:p>
            <a:pPr algn="just"/>
            <a:endParaRPr lang="en-US" altLang="zh-TW" sz="2800" b="1" dirty="0">
              <a:latin typeface="+mj-ea"/>
              <a:ea typeface="+mj-ea"/>
            </a:endParaRPr>
          </a:p>
          <a:p>
            <a:pPr algn="just"/>
            <a:r>
              <a:rPr lang="zh-TW" altLang="en-US" sz="2800" b="1" dirty="0">
                <a:solidFill>
                  <a:srgbClr val="0070C0"/>
                </a:solidFill>
                <a:latin typeface="+mj-ea"/>
                <a:ea typeface="+mj-ea"/>
              </a:rPr>
              <a:t>日军轰炸东北</a:t>
            </a:r>
          </a:p>
          <a:p>
            <a:pPr algn="just"/>
            <a:r>
              <a:rPr lang="en-US" altLang="zh-TW" sz="2800" b="1" dirty="0">
                <a:latin typeface="+mj-ea"/>
                <a:ea typeface="+mj-ea"/>
              </a:rPr>
              <a:t>1931</a:t>
            </a:r>
            <a:r>
              <a:rPr lang="zh-TW" altLang="en-US" sz="2800" b="1" dirty="0">
                <a:latin typeface="+mj-ea"/>
                <a:ea typeface="+mj-ea"/>
              </a:rPr>
              <a:t>年九一八事变爆发后，日军向东北全境发动攻击，图为</a:t>
            </a:r>
            <a:r>
              <a:rPr lang="en-US" altLang="zh-TW" sz="2800" b="1" dirty="0">
                <a:latin typeface="+mj-ea"/>
                <a:ea typeface="+mj-ea"/>
              </a:rPr>
              <a:t>9</a:t>
            </a:r>
            <a:r>
              <a:rPr lang="zh-TW" altLang="en-US" sz="2800" b="1" dirty="0">
                <a:latin typeface="+mj-ea"/>
                <a:ea typeface="+mj-ea"/>
              </a:rPr>
              <a:t>月</a:t>
            </a:r>
            <a:r>
              <a:rPr lang="en-US" altLang="zh-TW" sz="2800" b="1" dirty="0">
                <a:latin typeface="+mj-ea"/>
                <a:ea typeface="+mj-ea"/>
              </a:rPr>
              <a:t>28</a:t>
            </a:r>
            <a:r>
              <a:rPr lang="zh-TW" altLang="en-US" sz="2800" b="1" dirty="0">
                <a:latin typeface="+mj-ea"/>
                <a:ea typeface="+mj-ea"/>
              </a:rPr>
              <a:t>日日军轰炸辽宁省红顶山中国军营的情形。</a:t>
            </a:r>
          </a:p>
        </p:txBody>
      </p:sp>
    </p:spTree>
    <p:extLst>
      <p:ext uri="{BB962C8B-B14F-4D97-AF65-F5344CB8AC3E}">
        <p14:creationId xmlns:p14="http://schemas.microsoft.com/office/powerpoint/2010/main" val="3033023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1524000" y="24384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en-US" altLang="zh-TW" sz="3200" dirty="0"/>
          </a:p>
        </p:txBody>
      </p:sp>
      <p:sp>
        <p:nvSpPr>
          <p:cNvPr id="9" name="AutoShape 6" descr="東北新省區方案- 维基百科，自由的百科全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AutoShape 8" descr="東北新省區方案- 维基百科，自由的百科全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2" name="矩形 21"/>
          <p:cNvSpPr/>
          <p:nvPr/>
        </p:nvSpPr>
        <p:spPr>
          <a:xfrm>
            <a:off x="5516064" y="5059739"/>
            <a:ext cx="5886609" cy="1200329"/>
          </a:xfrm>
          <a:prstGeom prst="rect">
            <a:avLst/>
          </a:prstGeom>
          <a:solidFill>
            <a:schemeClr val="tx1"/>
          </a:solidFill>
        </p:spPr>
        <p:txBody>
          <a:bodyPr wrap="square">
            <a:spAutoFit/>
          </a:bodyPr>
          <a:lstStyle/>
          <a:p>
            <a:pPr algn="just"/>
            <a:r>
              <a:rPr lang="zh-TW" altLang="en-US" sz="2400" b="1" dirty="0">
                <a:solidFill>
                  <a:schemeClr val="bg1"/>
                </a:solidFill>
                <a:latin typeface="+mj-ea"/>
                <a:ea typeface="+mj-ea"/>
              </a:rPr>
              <a:t>黑龙江、吉林、辽宁是中国东北的三个省份，合称「东北三省」。九一八事变后，日本进占中国东北，这些省份相继陷落。</a:t>
            </a:r>
            <a:endParaRPr lang="en-US" altLang="zh-TW" sz="2000" b="1" dirty="0">
              <a:latin typeface="+mn-ea"/>
            </a:endParaRPr>
          </a:p>
        </p:txBody>
      </p:sp>
      <p:pic>
        <p:nvPicPr>
          <p:cNvPr id="17" name="Picture 2" descr="https://chiculture.org.hk/sites/mainsite/files/styles/free_style_image_styles/public/2020-04/mainsite_psd_kangzhan01_8.jpg?itok=olTPAFfK"/>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11779" y="592113"/>
            <a:ext cx="5108209" cy="38456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矩形 4"/>
          <p:cNvSpPr/>
          <p:nvPr/>
        </p:nvSpPr>
        <p:spPr>
          <a:xfrm>
            <a:off x="830307" y="4501576"/>
            <a:ext cx="5094504" cy="1887696"/>
          </a:xfrm>
          <a:prstGeom prst="rect">
            <a:avLst/>
          </a:prstGeom>
          <a:noFill/>
        </p:spPr>
        <p:txBody>
          <a:bodyPr wrap="square">
            <a:spAutoFit/>
          </a:bodyPr>
          <a:lstStyle/>
          <a:p>
            <a:pPr marL="342900" indent="-342900">
              <a:lnSpc>
                <a:spcPts val="3500"/>
              </a:lnSpc>
              <a:buFont typeface="Wingdings" panose="05000000000000000000" pitchFamily="2" charset="2"/>
              <a:buChar char="q"/>
            </a:pPr>
            <a:r>
              <a:rPr lang="zh-TW" altLang="en-US" sz="2400" b="1" dirty="0">
                <a:latin typeface="+mj-ea"/>
                <a:ea typeface="+mj-ea"/>
              </a:rPr>
              <a:t> </a:t>
            </a:r>
            <a:r>
              <a:rPr lang="en-US" altLang="zh-TW" sz="2400" b="1" dirty="0">
                <a:latin typeface="+mj-ea"/>
                <a:ea typeface="+mj-ea"/>
              </a:rPr>
              <a:t>1931</a:t>
            </a:r>
            <a:r>
              <a:rPr lang="zh-TW" altLang="en-US" sz="2400" b="1" dirty="0">
                <a:latin typeface="+mj-ea"/>
                <a:ea typeface="+mj-ea"/>
              </a:rPr>
              <a:t>年</a:t>
            </a:r>
            <a:r>
              <a:rPr lang="en-US" altLang="zh-TW" sz="2400" b="1" dirty="0">
                <a:latin typeface="+mj-ea"/>
                <a:ea typeface="+mj-ea"/>
              </a:rPr>
              <a:t>11</a:t>
            </a:r>
            <a:r>
              <a:rPr lang="zh-TW" altLang="en-US" sz="2400" b="1" dirty="0">
                <a:latin typeface="+mj-ea"/>
                <a:ea typeface="+mj-ea"/>
              </a:rPr>
              <a:t>月</a:t>
            </a:r>
            <a:r>
              <a:rPr lang="en-US" altLang="zh-TW" sz="2400" b="1" dirty="0">
                <a:latin typeface="+mj-ea"/>
                <a:ea typeface="+mj-ea"/>
              </a:rPr>
              <a:t>19</a:t>
            </a:r>
            <a:r>
              <a:rPr lang="zh-TW" altLang="en-US" sz="2400" b="1" dirty="0">
                <a:latin typeface="+mj-ea"/>
                <a:ea typeface="+mj-ea"/>
              </a:rPr>
              <a:t>日日军进占黑龙江首府齐齐哈尔</a:t>
            </a:r>
            <a:endParaRPr lang="en-US" altLang="zh-TW" sz="2400" b="1" dirty="0">
              <a:latin typeface="+mj-ea"/>
              <a:ea typeface="+mj-ea"/>
            </a:endParaRPr>
          </a:p>
          <a:p>
            <a:pPr marL="342900" indent="-342900">
              <a:lnSpc>
                <a:spcPts val="3500"/>
              </a:lnSpc>
              <a:buFont typeface="Wingdings" panose="05000000000000000000" pitchFamily="2" charset="2"/>
              <a:buChar char="q"/>
            </a:pPr>
            <a:r>
              <a:rPr lang="zh-TW" altLang="en-US" sz="2400" b="1" dirty="0">
                <a:latin typeface="+mj-ea"/>
                <a:ea typeface="+mj-ea"/>
              </a:rPr>
              <a:t>日军短短数月便占领了东三省           （辽宁、吉林与黑龙江）</a:t>
            </a:r>
            <a:endParaRPr lang="en-US" altLang="zh-TW" sz="2400" b="1" dirty="0">
              <a:latin typeface="+mj-ea"/>
              <a:ea typeface="+mj-ea"/>
            </a:endParaRPr>
          </a:p>
        </p:txBody>
      </p:sp>
      <p:sp>
        <p:nvSpPr>
          <p:cNvPr id="7" name="文字方塊 6">
            <a:extLst>
              <a:ext uri="{FF2B5EF4-FFF2-40B4-BE49-F238E27FC236}">
                <a16:creationId xmlns:a16="http://schemas.microsoft.com/office/drawing/2014/main" id="{CB9C21A8-01A2-9C92-4E93-A1F277F3FC49}"/>
              </a:ext>
            </a:extLst>
          </p:cNvPr>
          <p:cNvSpPr txBox="1"/>
          <p:nvPr/>
        </p:nvSpPr>
        <p:spPr>
          <a:xfrm>
            <a:off x="7649664" y="498643"/>
            <a:ext cx="6098582" cy="523220"/>
          </a:xfrm>
          <a:prstGeom prst="rect">
            <a:avLst/>
          </a:prstGeom>
          <a:noFill/>
        </p:spPr>
        <p:txBody>
          <a:bodyPr wrap="square">
            <a:spAutoFit/>
          </a:bodyPr>
          <a:lstStyle/>
          <a:p>
            <a:r>
              <a:rPr lang="zh-TW" altLang="en-US" sz="2800" b="1" dirty="0">
                <a:solidFill>
                  <a:srgbClr val="FF0000"/>
                </a:solidFill>
                <a:latin typeface="+mj-ea"/>
                <a:ea typeface="+mj-ea"/>
              </a:rPr>
              <a:t>历史补充站</a:t>
            </a:r>
          </a:p>
        </p:txBody>
      </p:sp>
      <p:sp>
        <p:nvSpPr>
          <p:cNvPr id="3" name="文字方塊 2">
            <a:extLst>
              <a:ext uri="{FF2B5EF4-FFF2-40B4-BE49-F238E27FC236}">
                <a16:creationId xmlns:a16="http://schemas.microsoft.com/office/drawing/2014/main" id="{0530DF32-B77F-EC73-54DD-4B91EDF361EB}"/>
              </a:ext>
            </a:extLst>
          </p:cNvPr>
          <p:cNvSpPr txBox="1"/>
          <p:nvPr/>
        </p:nvSpPr>
        <p:spPr>
          <a:xfrm>
            <a:off x="609600" y="6444409"/>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Times New Roman" panose="02020603050405020304" pitchFamily="18" charset="0"/>
                <a:cs typeface="Times New Roman" panose="02020603050405020304" pitchFamily="18" charset="0"/>
              </a:rPr>
              <a:t>https://chiculture.org.hk/tc/photo-story/3150</a:t>
            </a:r>
            <a:endParaRPr lang="zh-HK" altLang="en-US" sz="1400" dirty="0"/>
          </a:p>
        </p:txBody>
      </p:sp>
      <p:sp>
        <p:nvSpPr>
          <p:cNvPr id="20" name="橢圓 19"/>
          <p:cNvSpPr/>
          <p:nvPr/>
        </p:nvSpPr>
        <p:spPr>
          <a:xfrm flipH="1">
            <a:off x="8828278" y="3418419"/>
            <a:ext cx="123014" cy="1182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p:cNvGrpSpPr/>
          <p:nvPr/>
        </p:nvGrpSpPr>
        <p:grpSpPr>
          <a:xfrm>
            <a:off x="6722397" y="1047845"/>
            <a:ext cx="3882690" cy="3882690"/>
            <a:chOff x="6722397" y="1047845"/>
            <a:chExt cx="3882690" cy="3882690"/>
          </a:xfrm>
        </p:grpSpPr>
        <p:pic>
          <p:nvPicPr>
            <p:cNvPr id="36" name="圖片 35"/>
            <p:cNvPicPr>
              <a:picLocks noChangeAspect="1"/>
            </p:cNvPicPr>
            <p:nvPr/>
          </p:nvPicPr>
          <p:blipFill rotWithShape="1">
            <a:blip r:embed="rId4"/>
            <a:srcRect l="976" r="976"/>
            <a:stretch/>
          </p:blipFill>
          <p:spPr>
            <a:xfrm>
              <a:off x="6722397" y="1047845"/>
              <a:ext cx="3882690" cy="3882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文字方塊 36"/>
            <p:cNvSpPr txBox="1"/>
            <p:nvPr/>
          </p:nvSpPr>
          <p:spPr>
            <a:xfrm>
              <a:off x="8986654" y="2340896"/>
              <a:ext cx="877163" cy="369332"/>
            </a:xfrm>
            <a:prstGeom prst="rect">
              <a:avLst/>
            </a:prstGeom>
            <a:noFill/>
          </p:spPr>
          <p:txBody>
            <a:bodyPr wrap="none" rtlCol="0">
              <a:spAutoFit/>
            </a:bodyPr>
            <a:lstStyle/>
            <a:p>
              <a:r>
                <a:rPr lang="zh-TW" altLang="en-US" dirty="0">
                  <a:solidFill>
                    <a:schemeClr val="bg1"/>
                  </a:solidFill>
                  <a:effectLst>
                    <a:outerShdw blurRad="38100" dist="38100" dir="2700000" algn="tl">
                      <a:srgbClr val="000000">
                        <a:alpha val="43137"/>
                      </a:srgbClr>
                    </a:outerShdw>
                  </a:effectLst>
                </a:rPr>
                <a:t>黑龙江</a:t>
              </a:r>
            </a:p>
          </p:txBody>
        </p:sp>
        <p:sp>
          <p:nvSpPr>
            <p:cNvPr id="38" name="文字方塊 37"/>
            <p:cNvSpPr txBox="1"/>
            <p:nvPr/>
          </p:nvSpPr>
          <p:spPr>
            <a:xfrm>
              <a:off x="8969724" y="2944997"/>
              <a:ext cx="646331" cy="369332"/>
            </a:xfrm>
            <a:prstGeom prst="rect">
              <a:avLst/>
            </a:prstGeom>
            <a:noFill/>
          </p:spPr>
          <p:txBody>
            <a:bodyPr wrap="none" rtlCol="0">
              <a:spAutoFit/>
            </a:bodyPr>
            <a:lstStyle/>
            <a:p>
              <a:r>
                <a:rPr lang="zh-TW" altLang="en-US" dirty="0">
                  <a:solidFill>
                    <a:schemeClr val="bg1"/>
                  </a:solidFill>
                  <a:effectLst>
                    <a:outerShdw blurRad="38100" dist="38100" dir="2700000" algn="tl">
                      <a:srgbClr val="000000">
                        <a:alpha val="43137"/>
                      </a:srgbClr>
                    </a:outerShdw>
                  </a:effectLst>
                </a:rPr>
                <a:t>吉林</a:t>
              </a:r>
            </a:p>
          </p:txBody>
        </p:sp>
        <p:sp>
          <p:nvSpPr>
            <p:cNvPr id="39" name="文字方塊 38"/>
            <p:cNvSpPr txBox="1"/>
            <p:nvPr/>
          </p:nvSpPr>
          <p:spPr>
            <a:xfrm>
              <a:off x="8591956" y="3337447"/>
              <a:ext cx="646331" cy="369332"/>
            </a:xfrm>
            <a:prstGeom prst="rect">
              <a:avLst/>
            </a:prstGeom>
            <a:noFill/>
          </p:spPr>
          <p:txBody>
            <a:bodyPr wrap="none" rtlCol="0">
              <a:spAutoFit/>
            </a:bodyPr>
            <a:lstStyle/>
            <a:p>
              <a:r>
                <a:rPr lang="zh-TW" altLang="en-US" dirty="0">
                  <a:solidFill>
                    <a:schemeClr val="bg1"/>
                  </a:solidFill>
                  <a:effectLst>
                    <a:outerShdw blurRad="38100" dist="38100" dir="2700000" algn="tl">
                      <a:srgbClr val="000000">
                        <a:alpha val="43137"/>
                      </a:srgbClr>
                    </a:outerShdw>
                  </a:effectLst>
                </a:rPr>
                <a:t>辽宁</a:t>
              </a:r>
            </a:p>
          </p:txBody>
        </p:sp>
        <p:cxnSp>
          <p:nvCxnSpPr>
            <p:cNvPr id="40" name="直線單箭頭接點 39"/>
            <p:cNvCxnSpPr/>
            <p:nvPr/>
          </p:nvCxnSpPr>
          <p:spPr>
            <a:xfrm flipH="1" flipV="1">
              <a:off x="8915122" y="3714953"/>
              <a:ext cx="222987" cy="264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字方塊 40"/>
            <p:cNvSpPr txBox="1"/>
            <p:nvPr/>
          </p:nvSpPr>
          <p:spPr>
            <a:xfrm>
              <a:off x="8949676" y="3949722"/>
              <a:ext cx="466794" cy="261610"/>
            </a:xfrm>
            <a:prstGeom prst="rect">
              <a:avLst/>
            </a:prstGeom>
            <a:noFill/>
          </p:spPr>
          <p:txBody>
            <a:bodyPr wrap="none" rtlCol="0">
              <a:spAutoFit/>
            </a:bodyPr>
            <a:lstStyle/>
            <a:p>
              <a:r>
                <a:rPr lang="zh-TW" altLang="en-US" sz="1100" dirty="0">
                  <a:solidFill>
                    <a:schemeClr val="bg1">
                      <a:lumMod val="50000"/>
                    </a:schemeClr>
                  </a:solidFill>
                </a:rPr>
                <a:t>沈阳</a:t>
              </a:r>
            </a:p>
          </p:txBody>
        </p:sp>
      </p:grpSp>
      <p:sp>
        <p:nvSpPr>
          <p:cNvPr id="42" name="橢圓 41"/>
          <p:cNvSpPr/>
          <p:nvPr/>
        </p:nvSpPr>
        <p:spPr>
          <a:xfrm>
            <a:off x="8876066" y="3686849"/>
            <a:ext cx="85457" cy="84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97204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images\pic\A076.jpg"/>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85888" y="537028"/>
            <a:ext cx="11020223" cy="5693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953463" y="627686"/>
            <a:ext cx="10652648" cy="4893647"/>
          </a:xfrm>
          <a:prstGeom prst="rect">
            <a:avLst/>
          </a:prstGeom>
          <a:noFill/>
          <a:effectLst>
            <a:glow rad="12700">
              <a:schemeClr val="accent1">
                <a:alpha val="40000"/>
              </a:schemeClr>
            </a:glow>
            <a:outerShdw blurRad="50800" dist="50800" dir="5400000" algn="ctr" rotWithShape="0">
              <a:schemeClr val="bg1"/>
            </a:outerShdw>
          </a:effectLst>
        </p:spPr>
        <p:txBody>
          <a:bodyPr wrap="square">
            <a:spAutoFit/>
          </a:bodyPr>
          <a:lstStyle/>
          <a:p>
            <a:r>
              <a:rPr lang="zh-TW" altLang="en-US" sz="2400" b="1" dirty="0">
                <a:latin typeface="+mj-ea"/>
                <a:ea typeface="+mj-ea"/>
              </a:rPr>
              <a:t>                     松花江上                张寒晖词曲</a:t>
            </a:r>
            <a:br>
              <a:rPr lang="en-US" altLang="zh-TW" sz="2400" b="1" dirty="0">
                <a:latin typeface="+mj-ea"/>
                <a:ea typeface="+mj-ea"/>
              </a:rPr>
            </a:br>
            <a:endParaRPr lang="en-US" altLang="zh-TW" sz="2400" b="1" dirty="0">
              <a:latin typeface="+mj-ea"/>
              <a:ea typeface="+mj-ea"/>
            </a:endParaRPr>
          </a:p>
          <a:p>
            <a:r>
              <a:rPr lang="zh-TW" altLang="en-US" sz="2400" b="1" dirty="0">
                <a:latin typeface="+mj-ea"/>
                <a:ea typeface="+mj-ea"/>
              </a:rPr>
              <a:t>我的家在东北松花江上，那里有森林煤矿，还有那满山遍野的大豆高粱。   </a:t>
            </a:r>
            <a:endParaRPr lang="en-US" altLang="zh-TW" sz="2400" b="1" dirty="0">
              <a:latin typeface="+mj-ea"/>
              <a:ea typeface="+mj-ea"/>
            </a:endParaRPr>
          </a:p>
          <a:p>
            <a:r>
              <a:rPr lang="zh-TW" altLang="en-US" sz="2400" b="1" dirty="0">
                <a:latin typeface="+mj-ea"/>
                <a:ea typeface="+mj-ea"/>
              </a:rPr>
              <a:t>我的家在东北松花江上，那里我有的同胞，还有那衰老的爹娘。   </a:t>
            </a:r>
            <a:endParaRPr lang="en-US" altLang="zh-TW" sz="2400" b="1" dirty="0">
              <a:latin typeface="+mj-ea"/>
              <a:ea typeface="+mj-ea"/>
            </a:endParaRPr>
          </a:p>
          <a:p>
            <a:r>
              <a:rPr lang="zh-TW" altLang="en-US" sz="2400" b="1" dirty="0">
                <a:latin typeface="+mj-ea"/>
                <a:ea typeface="+mj-ea"/>
              </a:rPr>
              <a:t>“九一八”，“九一八”！从那个悲惨的时候，</a:t>
            </a:r>
            <a:endParaRPr lang="en-US" altLang="zh-TW" sz="2400" b="1" dirty="0">
              <a:latin typeface="+mj-ea"/>
              <a:ea typeface="+mj-ea"/>
            </a:endParaRPr>
          </a:p>
          <a:p>
            <a:r>
              <a:rPr lang="zh-TW" altLang="en-US" sz="2400" b="1" dirty="0">
                <a:latin typeface="+mj-ea"/>
                <a:ea typeface="+mj-ea"/>
              </a:rPr>
              <a:t>“九一八”，“九一八”！从那个悲惨的时候，</a:t>
            </a:r>
            <a:endParaRPr lang="en-US" altLang="zh-TW" sz="2400" b="1" dirty="0">
              <a:latin typeface="+mj-ea"/>
              <a:ea typeface="+mj-ea"/>
            </a:endParaRPr>
          </a:p>
          <a:p>
            <a:r>
              <a:rPr lang="zh-TW" altLang="en-US" sz="2400" b="1" dirty="0">
                <a:latin typeface="+mj-ea"/>
                <a:ea typeface="+mj-ea"/>
              </a:rPr>
              <a:t>脱离了我的家乡，抛弃那无尽的宝藏，</a:t>
            </a:r>
            <a:endParaRPr lang="en-US" altLang="zh-TW" sz="2400" b="1" dirty="0">
              <a:latin typeface="+mj-ea"/>
              <a:ea typeface="+mj-ea"/>
            </a:endParaRPr>
          </a:p>
          <a:p>
            <a:r>
              <a:rPr lang="zh-TW" altLang="en-US" sz="2400" b="1" dirty="0">
                <a:latin typeface="+mj-ea"/>
                <a:ea typeface="+mj-ea"/>
              </a:rPr>
              <a:t>流浪！流浪！整日价在关内流浪！</a:t>
            </a:r>
            <a:endParaRPr lang="en-US" altLang="zh-TW" sz="2400" b="1" dirty="0">
              <a:latin typeface="+mj-ea"/>
              <a:ea typeface="+mj-ea"/>
            </a:endParaRPr>
          </a:p>
          <a:p>
            <a:r>
              <a:rPr lang="zh-TW" altLang="en-US" sz="2400" b="1" dirty="0">
                <a:latin typeface="+mj-ea"/>
                <a:ea typeface="+mj-ea"/>
              </a:rPr>
              <a:t>哪年哪月，才能够回到我那可爱的故乡？</a:t>
            </a:r>
            <a:endParaRPr lang="en-US" altLang="zh-TW" sz="2400" b="1" dirty="0">
              <a:latin typeface="+mj-ea"/>
              <a:ea typeface="+mj-ea"/>
            </a:endParaRPr>
          </a:p>
          <a:p>
            <a:r>
              <a:rPr lang="zh-TW" altLang="en-US" sz="2400" b="1" dirty="0">
                <a:latin typeface="+mj-ea"/>
                <a:ea typeface="+mj-ea"/>
              </a:rPr>
              <a:t>哪年哪月，才能够收回那无尽的宝藏？</a:t>
            </a:r>
            <a:endParaRPr lang="en-US" altLang="zh-TW" sz="2400" b="1" dirty="0">
              <a:latin typeface="+mj-ea"/>
              <a:ea typeface="+mj-ea"/>
            </a:endParaRPr>
          </a:p>
          <a:p>
            <a:pPr>
              <a:lnSpc>
                <a:spcPct val="150000"/>
              </a:lnSpc>
            </a:pPr>
            <a:r>
              <a:rPr lang="zh-TW" altLang="en-US" sz="2400" b="1" dirty="0">
                <a:latin typeface="+mj-ea"/>
                <a:ea typeface="+mj-ea"/>
              </a:rPr>
              <a:t>爹娘啊，爹娘啊！什么时候才能欢聚在一堂？</a:t>
            </a:r>
            <a:endParaRPr lang="en-US" altLang="zh-TW" sz="2400" b="1" dirty="0">
              <a:latin typeface="+mj-ea"/>
              <a:ea typeface="+mj-ea"/>
            </a:endParaRPr>
          </a:p>
          <a:p>
            <a:pPr>
              <a:lnSpc>
                <a:spcPct val="150000"/>
              </a:lnSpc>
            </a:pPr>
            <a:r>
              <a:rPr lang="en-US" altLang="zh-TW" sz="2400" b="1" dirty="0">
                <a:latin typeface="+mj-ea"/>
                <a:ea typeface="+mj-ea"/>
                <a:cs typeface="Times New Roman" panose="02020603050405020304" pitchFamily="18" charset="0"/>
                <a:hlinkClick r:id="rId3"/>
              </a:rPr>
              <a:t>                                                     </a:t>
            </a:r>
            <a:r>
              <a:rPr lang="en-US" altLang="zh-TW" sz="2400" dirty="0">
                <a:latin typeface="Calibri" panose="020F0502020204030204" pitchFamily="34" charset="0"/>
                <a:ea typeface="新細明體" panose="02020500000000000000" pitchFamily="18" charset="-120"/>
                <a:cs typeface="Times New Roman" panose="02020603050405020304" pitchFamily="18" charset="0"/>
                <a:hlinkClick r:id="rId3"/>
              </a:rPr>
              <a:t>https://www.youtube.com/watch?v=8roIEWiUUEI</a:t>
            </a:r>
            <a:endParaRPr lang="zh-TW" altLang="en-US" sz="2400" b="1" dirty="0">
              <a:solidFill>
                <a:schemeClr val="bg1"/>
              </a:solidFill>
            </a:endParaRPr>
          </a:p>
        </p:txBody>
      </p:sp>
      <p:sp>
        <p:nvSpPr>
          <p:cNvPr id="4" name="Rectangle 2"/>
          <p:cNvSpPr>
            <a:spLocks noChangeArrowheads="1"/>
          </p:cNvSpPr>
          <p:nvPr/>
        </p:nvSpPr>
        <p:spPr bwMode="auto">
          <a:xfrm>
            <a:off x="953463" y="5481118"/>
            <a:ext cx="9941845" cy="98488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indent="4921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defTabSz="914400">
              <a:buFont typeface="Wingdings" panose="05000000000000000000" pitchFamily="2" charset="2"/>
              <a:buChar char="q"/>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松花江上</a:t>
            </a: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是中国抗日战争</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rPr>
              <a:t>的著名歌曲之一</a:t>
            </a:r>
            <a:r>
              <a:rPr lang="zh-TW" altLang="en-US" sz="2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，由张寒晖</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rPr>
              <a:t>作曲作词。</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defTabSz="914400"/>
            <a:r>
              <a:rPr lang="zh-TW" altLang="en-US" sz="2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歌曲描述九一八事变后东北三省被日军占领后东北同胞的苦况和收复失地的盼望</a:t>
            </a:r>
            <a:r>
              <a:rPr lang="zh-TW" altLang="en-US" sz="2000" b="1" dirty="0">
                <a:solidFill>
                  <a:srgbClr val="FF0000"/>
                </a:solidFill>
                <a:latin typeface="微軟正黑體" panose="020B0604030504040204" pitchFamily="34" charset="-120"/>
                <a:ea typeface="微軟正黑體" panose="020B0604030504040204" pitchFamily="34" charset="-120"/>
                <a:cs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cs typeface="微軟正黑體" panose="020B0604030504040204" pitchFamily="34" charset="-120"/>
            </a:endParaRPr>
          </a:p>
          <a:p>
            <a:pPr marL="0" marR="0" lvl="0" indent="492125"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a:ln>
                <a:noFill/>
              </a:ln>
              <a:solidFill>
                <a:schemeClr val="tx1"/>
              </a:solidFill>
              <a:effectLst/>
              <a:latin typeface="Arial" panose="020B0604020202020204" pitchFamily="34" charset="0"/>
            </a:endParaRPr>
          </a:p>
        </p:txBody>
      </p:sp>
      <p:pic>
        <p:nvPicPr>
          <p:cNvPr id="1025" name="圖片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9804" y="3429000"/>
            <a:ext cx="1310988" cy="1310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29541" y="19216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20030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60244" y="495703"/>
            <a:ext cx="3725926" cy="707886"/>
          </a:xfrm>
          <a:prstGeom prst="rect">
            <a:avLst/>
          </a:prstGeom>
          <a:noFill/>
          <a:ln w="9525">
            <a:noFill/>
            <a:miter lim="800000"/>
            <a:headEnd/>
            <a:tailEnd/>
          </a:ln>
          <a:effectLst/>
        </p:spPr>
        <p:txBody>
          <a:bodyPr wrap="square">
            <a:spAutoFit/>
          </a:bodyPr>
          <a:lstStyle/>
          <a:p>
            <a:pPr algn="ctr">
              <a:buClr>
                <a:srgbClr val="990099"/>
              </a:buClr>
            </a:pPr>
            <a:r>
              <a:rPr lang="zh-TW" altLang="en-US" sz="4000" b="1" dirty="0">
                <a:latin typeface="+mj-ea"/>
                <a:ea typeface="+mj-ea"/>
              </a:rPr>
              <a:t>思考站</a:t>
            </a:r>
            <a:endParaRPr lang="zh-TW" altLang="en-US" sz="3600" b="1" dirty="0">
              <a:latin typeface="+mj-ea"/>
              <a:ea typeface="+mj-ea"/>
            </a:endParaRPr>
          </a:p>
        </p:txBody>
      </p:sp>
      <p:sp>
        <p:nvSpPr>
          <p:cNvPr id="6" name="Text Box 5"/>
          <p:cNvSpPr txBox="1">
            <a:spLocks noChangeArrowheads="1"/>
          </p:cNvSpPr>
          <p:nvPr/>
        </p:nvSpPr>
        <p:spPr bwMode="auto">
          <a:xfrm>
            <a:off x="1425039" y="1368596"/>
            <a:ext cx="9868395" cy="1006696"/>
          </a:xfrm>
          <a:prstGeom prst="rect">
            <a:avLst/>
          </a:prstGeom>
          <a:solidFill>
            <a:schemeClr val="bg1"/>
          </a:solidFill>
          <a:ln>
            <a:noFill/>
          </a:ln>
          <a:effectLst/>
        </p:spPr>
        <p:txBody>
          <a:bodyPr wrap="square" lIns="10800" tIns="10800" rIns="10800" bIns="10800">
            <a:spAutoFit/>
          </a:bodyPr>
          <a:lstStyle/>
          <a:p>
            <a:pPr lvl="0" defTabSz="914400"/>
            <a:r>
              <a:rPr lang="zh-TW" altLang="en-US" sz="3200" b="1" dirty="0">
                <a:latin typeface="+mj-ea"/>
                <a:ea typeface="+mj-ea"/>
                <a:cs typeface="Arial" panose="020B0604020202020204" pitchFamily="34" charset="0"/>
              </a:rPr>
              <a:t>试静心聆听张寒晖</a:t>
            </a:r>
            <a:r>
              <a:rPr lang="en-US" altLang="zh-TW" sz="3200" b="1" dirty="0">
                <a:latin typeface="+mj-ea"/>
                <a:ea typeface="+mj-ea"/>
                <a:cs typeface="Times New Roman" panose="02020603050405020304" pitchFamily="18" charset="0"/>
              </a:rPr>
              <a:t>《</a:t>
            </a:r>
            <a:r>
              <a:rPr lang="zh-TW" altLang="en-US" sz="3200" b="1" dirty="0">
                <a:latin typeface="+mj-ea"/>
                <a:ea typeface="+mj-ea"/>
                <a:cs typeface="Times New Roman" panose="02020603050405020304" pitchFamily="18" charset="0"/>
              </a:rPr>
              <a:t>松花江上</a:t>
            </a:r>
            <a:r>
              <a:rPr lang="en-US" altLang="zh-TW" sz="3200" b="1" dirty="0">
                <a:latin typeface="+mj-ea"/>
                <a:ea typeface="+mj-ea"/>
                <a:cs typeface="Times New Roman" panose="02020603050405020304" pitchFamily="18" charset="0"/>
              </a:rPr>
              <a:t>》</a:t>
            </a:r>
            <a:r>
              <a:rPr lang="zh-TW" altLang="en-US" sz="3200" b="1" dirty="0">
                <a:latin typeface="+mj-ea"/>
                <a:ea typeface="+mj-ea"/>
                <a:cs typeface="Times New Roman" panose="02020603050405020304" pitchFamily="18" charset="0"/>
              </a:rPr>
              <a:t> 一曲并留意歌词，然后解答以下各项：</a:t>
            </a:r>
            <a:r>
              <a:rPr lang="zh-TW" altLang="en-US" sz="3200" b="1" dirty="0">
                <a:latin typeface="+mj-ea"/>
                <a:ea typeface="+mj-ea"/>
                <a:cs typeface="Arial" panose="020B0604020202020204" pitchFamily="34" charset="0"/>
              </a:rPr>
              <a:t>    </a:t>
            </a:r>
            <a:endParaRPr lang="zh-TW" altLang="en-US" sz="3200" b="1" dirty="0">
              <a:latin typeface="+mj-ea"/>
              <a:ea typeface="+mj-ea"/>
            </a:endParaRPr>
          </a:p>
        </p:txBody>
      </p:sp>
      <p:sp>
        <p:nvSpPr>
          <p:cNvPr id="7" name="Text Box 5"/>
          <p:cNvSpPr txBox="1">
            <a:spLocks noChangeArrowheads="1"/>
          </p:cNvSpPr>
          <p:nvPr/>
        </p:nvSpPr>
        <p:spPr bwMode="auto">
          <a:xfrm>
            <a:off x="1501239" y="3345184"/>
            <a:ext cx="9702140" cy="1006696"/>
          </a:xfrm>
          <a:prstGeom prst="rect">
            <a:avLst/>
          </a:prstGeom>
          <a:noFill/>
          <a:ln>
            <a:noFill/>
          </a:ln>
          <a:effectLst/>
        </p:spPr>
        <p:txBody>
          <a:bodyPr wrap="square" lIns="10800" tIns="10800" rIns="10800" bIns="10800">
            <a:spAutoFit/>
          </a:bodyPr>
          <a:lstStyle/>
          <a:p>
            <a:pPr marL="457200" indent="-457200">
              <a:buFont typeface="Wingdings" panose="05000000000000000000" pitchFamily="2" charset="2"/>
              <a:buChar char="q"/>
            </a:pPr>
            <a:r>
              <a:rPr lang="zh-TW" altLang="en-US" sz="3200" b="1" dirty="0">
                <a:solidFill>
                  <a:srgbClr val="FF0000"/>
                </a:solidFill>
                <a:latin typeface="+mj-ea"/>
                <a:ea typeface="+mj-ea"/>
                <a:cs typeface="Arial" panose="020B0604020202020204" pitchFamily="34" charset="0"/>
              </a:rPr>
              <a:t>九一八事变后，东北三省被日军占领，带来东北居民有何苦难 ？</a:t>
            </a:r>
            <a:endParaRPr lang="zh-TW" altLang="en-US" sz="3200" dirty="0">
              <a:solidFill>
                <a:srgbClr val="FF0000"/>
              </a:solidFill>
              <a:latin typeface="+mj-ea"/>
              <a:ea typeface="+mj-ea"/>
            </a:endParaRPr>
          </a:p>
        </p:txBody>
      </p:sp>
      <p:sp>
        <p:nvSpPr>
          <p:cNvPr id="5" name="Text Box 5"/>
          <p:cNvSpPr txBox="1">
            <a:spLocks noChangeArrowheads="1"/>
          </p:cNvSpPr>
          <p:nvPr/>
        </p:nvSpPr>
        <p:spPr bwMode="auto">
          <a:xfrm>
            <a:off x="1501239" y="4417121"/>
            <a:ext cx="9702140" cy="1006696"/>
          </a:xfrm>
          <a:prstGeom prst="rect">
            <a:avLst/>
          </a:prstGeom>
          <a:noFill/>
          <a:ln>
            <a:noFill/>
          </a:ln>
          <a:effectLst/>
        </p:spPr>
        <p:txBody>
          <a:bodyPr wrap="square" lIns="10800" tIns="10800" rIns="10800" bIns="10800">
            <a:spAutoFit/>
          </a:bodyPr>
          <a:lstStyle/>
          <a:p>
            <a:pPr marL="571500" indent="-571500">
              <a:buFont typeface="Wingdings" panose="05000000000000000000" pitchFamily="2" charset="2"/>
              <a:buChar char="q"/>
            </a:pPr>
            <a:r>
              <a:rPr lang="en-US" altLang="zh-TW" sz="3200" b="1" dirty="0">
                <a:solidFill>
                  <a:srgbClr val="FF0000"/>
                </a:solidFill>
                <a:latin typeface="+mj-ea"/>
                <a:ea typeface="+mj-ea"/>
                <a:cs typeface="Times New Roman" panose="02020603050405020304" pitchFamily="18" charset="0"/>
              </a:rPr>
              <a:t>《</a:t>
            </a:r>
            <a:r>
              <a:rPr lang="zh-TW" altLang="en-US" sz="3200" b="1" dirty="0">
                <a:solidFill>
                  <a:srgbClr val="FF0000"/>
                </a:solidFill>
                <a:latin typeface="+mj-ea"/>
                <a:ea typeface="+mj-ea"/>
                <a:cs typeface="Times New Roman" panose="02020603050405020304" pitchFamily="18" charset="0"/>
              </a:rPr>
              <a:t>松花江上</a:t>
            </a:r>
            <a:r>
              <a:rPr lang="en-US" altLang="zh-TW" sz="3200" b="1" dirty="0">
                <a:solidFill>
                  <a:srgbClr val="FF0000"/>
                </a:solidFill>
                <a:latin typeface="+mj-ea"/>
                <a:ea typeface="+mj-ea"/>
                <a:cs typeface="Times New Roman" panose="02020603050405020304" pitchFamily="18" charset="0"/>
              </a:rPr>
              <a:t>》</a:t>
            </a:r>
            <a:r>
              <a:rPr lang="zh-TW" altLang="en-US" sz="3200" b="1" dirty="0">
                <a:solidFill>
                  <a:srgbClr val="FF0000"/>
                </a:solidFill>
                <a:latin typeface="+mj-ea"/>
                <a:ea typeface="+mj-ea"/>
                <a:cs typeface="Times New Roman" panose="02020603050405020304" pitchFamily="18" charset="0"/>
              </a:rPr>
              <a:t>末段，流浪的</a:t>
            </a:r>
            <a:r>
              <a:rPr lang="zh-TW" altLang="en-US" sz="3200" b="1" dirty="0">
                <a:solidFill>
                  <a:srgbClr val="FF0000"/>
                </a:solidFill>
                <a:latin typeface="+mj-ea"/>
                <a:ea typeface="+mj-ea"/>
                <a:cs typeface="Arial" panose="020B0604020202020204" pitchFamily="34" charset="0"/>
              </a:rPr>
              <a:t>东北同胞有何记挂？   有何盼望 ？</a:t>
            </a:r>
            <a:endParaRPr lang="zh-TW" altLang="en-US" sz="3200" dirty="0">
              <a:solidFill>
                <a:srgbClr val="FF0000"/>
              </a:solidFill>
              <a:latin typeface="+mj-ea"/>
              <a:ea typeface="+mj-ea"/>
            </a:endParaRPr>
          </a:p>
        </p:txBody>
      </p:sp>
      <p:sp>
        <p:nvSpPr>
          <p:cNvPr id="9" name="矩形 8"/>
          <p:cNvSpPr/>
          <p:nvPr/>
        </p:nvSpPr>
        <p:spPr>
          <a:xfrm>
            <a:off x="1425039" y="2502352"/>
            <a:ext cx="8552341" cy="584775"/>
          </a:xfrm>
          <a:prstGeom prst="rect">
            <a:avLst/>
          </a:prstGeom>
          <a:noFill/>
        </p:spPr>
        <p:txBody>
          <a:bodyPr wrap="none">
            <a:spAutoFit/>
          </a:bodyPr>
          <a:lstStyle/>
          <a:p>
            <a:pPr marL="285750" lvl="0" indent="-285750" defTabSz="914400">
              <a:buFont typeface="Wingdings" panose="05000000000000000000" pitchFamily="2" charset="2"/>
              <a:buChar char="q"/>
            </a:pPr>
            <a:r>
              <a:rPr lang="zh-TW" altLang="en-US" sz="3200" b="1" dirty="0">
                <a:solidFill>
                  <a:srgbClr val="FF0000"/>
                </a:solidFill>
                <a:latin typeface="+mj-ea"/>
                <a:ea typeface="+mj-ea"/>
                <a:cs typeface="Arial" panose="020B0604020202020204" pitchFamily="34" charset="0"/>
              </a:rPr>
              <a:t> 东北</a:t>
            </a:r>
            <a:r>
              <a:rPr lang="zh-TW" altLang="en-US" sz="3200" b="1" dirty="0">
                <a:solidFill>
                  <a:srgbClr val="FF0000"/>
                </a:solidFill>
                <a:latin typeface="+mj-ea"/>
                <a:ea typeface="+mj-ea"/>
                <a:cs typeface="Times New Roman" panose="02020603050405020304" pitchFamily="18" charset="0"/>
              </a:rPr>
              <a:t>松花江上物资丰富吗？</a:t>
            </a:r>
            <a:r>
              <a:rPr lang="zh-TW" altLang="en-US" sz="3200" b="1" dirty="0">
                <a:solidFill>
                  <a:srgbClr val="FF0000"/>
                </a:solidFill>
                <a:latin typeface="+mj-ea"/>
                <a:ea typeface="+mj-ea"/>
                <a:cs typeface="Arial" panose="020B0604020202020204" pitchFamily="34" charset="0"/>
              </a:rPr>
              <a:t>有甚么物产呢 ？</a:t>
            </a:r>
            <a:endParaRPr lang="en-US" altLang="zh-TW" sz="3200" b="1" dirty="0">
              <a:solidFill>
                <a:srgbClr val="FF0000"/>
              </a:solidFill>
              <a:latin typeface="+mj-ea"/>
              <a:ea typeface="+mj-ea"/>
              <a:cs typeface="Arial" panose="020B0604020202020204" pitchFamily="34" charset="0"/>
            </a:endParaRPr>
          </a:p>
        </p:txBody>
      </p:sp>
    </p:spTree>
    <p:extLst>
      <p:ext uri="{BB962C8B-B14F-4D97-AF65-F5344CB8AC3E}">
        <p14:creationId xmlns:p14="http://schemas.microsoft.com/office/powerpoint/2010/main" val="420544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43969" y="2427219"/>
            <a:ext cx="6866087" cy="1999265"/>
          </a:xfrm>
          <a:prstGeom prst="rect">
            <a:avLst/>
          </a:prstGeom>
        </p:spPr>
        <p:txBody>
          <a:bodyPr wrap="square">
            <a:spAutoFit/>
          </a:bodyPr>
          <a:lstStyle/>
          <a:p>
            <a:pPr>
              <a:lnSpc>
                <a:spcPct val="150000"/>
              </a:lnSpc>
              <a:defRPr/>
            </a:pPr>
            <a:r>
              <a:rPr lang="zh-TW" altLang="en-US" sz="4400" b="1" spc="-150" dirty="0">
                <a:ln w="13500">
                  <a:solidFill>
                    <a:srgbClr val="BBE0E3">
                      <a:shade val="2500"/>
                      <a:alpha val="6500"/>
                    </a:srgbClr>
                  </a:solidFill>
                  <a:prstDash val="solid"/>
                </a:ln>
                <a:solidFill>
                  <a:srgbClr val="FF0000"/>
                </a:solidFill>
                <a:latin typeface="+mj-ea"/>
                <a:ea typeface="+mj-ea"/>
              </a:rPr>
              <a:t>九一八事变后</a:t>
            </a:r>
            <a:br>
              <a:rPr lang="en-US" altLang="zh-TW" sz="4400" b="1" spc="-150" dirty="0">
                <a:ln w="13500">
                  <a:solidFill>
                    <a:srgbClr val="BBE0E3">
                      <a:shade val="2500"/>
                      <a:alpha val="6500"/>
                    </a:srgbClr>
                  </a:solidFill>
                  <a:prstDash val="solid"/>
                </a:ln>
                <a:solidFill>
                  <a:srgbClr val="FF0000"/>
                </a:solidFill>
                <a:latin typeface="+mj-ea"/>
                <a:ea typeface="+mj-ea"/>
              </a:rPr>
            </a:br>
            <a:r>
              <a:rPr lang="zh-TW" altLang="en-US" sz="4400" b="1" spc="-150" dirty="0">
                <a:ln w="13500">
                  <a:solidFill>
                    <a:srgbClr val="BBE0E3">
                      <a:shade val="2500"/>
                      <a:alpha val="6500"/>
                    </a:srgbClr>
                  </a:solidFill>
                  <a:prstDash val="solid"/>
                </a:ln>
                <a:solidFill>
                  <a:srgbClr val="FF0000"/>
                </a:solidFill>
                <a:latin typeface="+mj-ea"/>
                <a:ea typeface="+mj-ea"/>
              </a:rPr>
              <a:t>中国、日本及国联的回应</a:t>
            </a:r>
            <a:endParaRPr lang="en-US" altLang="zh-TW" sz="3200" b="1" spc="-150" dirty="0">
              <a:ln w="13500">
                <a:solidFill>
                  <a:srgbClr val="BBE0E3">
                    <a:shade val="2500"/>
                    <a:alpha val="6500"/>
                  </a:srgbClr>
                </a:solidFill>
                <a:prstDash val="solid"/>
              </a:ln>
              <a:solidFill>
                <a:srgbClr val="FF0000"/>
              </a:solidFill>
              <a:latin typeface="+mj-ea"/>
              <a:ea typeface="+mj-ea"/>
            </a:endParaRPr>
          </a:p>
        </p:txBody>
      </p:sp>
      <p:sp>
        <p:nvSpPr>
          <p:cNvPr id="4" name="矩形 3"/>
          <p:cNvSpPr/>
          <p:nvPr/>
        </p:nvSpPr>
        <p:spPr>
          <a:xfrm>
            <a:off x="2219855" y="467433"/>
            <a:ext cx="7795001" cy="707886"/>
          </a:xfrm>
          <a:prstGeom prst="rect">
            <a:avLst/>
          </a:prstGeom>
          <a:solidFill>
            <a:srgbClr val="06646E"/>
          </a:solidFill>
          <a:ln w="38100">
            <a:solidFill>
              <a:schemeClr val="bg1"/>
            </a:solidFill>
          </a:ln>
        </p:spPr>
        <p:txBody>
          <a:bodyPr wrap="square">
            <a:spAutoFit/>
          </a:bodyPr>
          <a:lstStyle/>
          <a:p>
            <a:pPr algn="ctr">
              <a:defRPr/>
            </a:pPr>
            <a:r>
              <a:rPr lang="zh-TW" altLang="en-US"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rPr>
              <a:t>析述日本侵华与九一八事变的关系</a:t>
            </a:r>
            <a:endParaRPr lang="en-US" altLang="zh-TW"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endParaRPr>
          </a:p>
        </p:txBody>
      </p:sp>
    </p:spTree>
    <p:extLst>
      <p:ext uri="{BB962C8B-B14F-4D97-AF65-F5344CB8AC3E}">
        <p14:creationId xmlns:p14="http://schemas.microsoft.com/office/powerpoint/2010/main" val="2113420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投影片編號版面配置區 3"/>
          <p:cNvSpPr>
            <a:spLocks noGrp="1"/>
          </p:cNvSpPr>
          <p:nvPr>
            <p:ph type="sldNum" sz="quarter" idx="12"/>
          </p:nvPr>
        </p:nvSpPr>
        <p:spPr/>
        <p:txBody>
          <a:bodyPr/>
          <a:lstStyle/>
          <a:p>
            <a:fld id="{DF102ACC-1D21-4234-A2B5-352771CECA0E}" type="slidenum">
              <a:rPr lang="en-US" altLang="zh-TW"/>
              <a:pPr/>
              <a:t>25</a:t>
            </a:fld>
            <a:endParaRPr lang="en-US" altLang="zh-TW" dirty="0"/>
          </a:p>
        </p:txBody>
      </p:sp>
      <p:pic>
        <p:nvPicPr>
          <p:cNvPr id="11" name="Picture 2" descr="E:\images\pic\A076.jpg"/>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678452" y="553563"/>
            <a:ext cx="10835096" cy="57508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4264979" y="201272"/>
            <a:ext cx="3359245" cy="769441"/>
          </a:xfrm>
          <a:prstGeom prst="rect">
            <a:avLst/>
          </a:prstGeom>
          <a:noFill/>
          <a:ln w="9525">
            <a:noFill/>
            <a:miter lim="800000"/>
            <a:headEnd/>
            <a:tailEnd/>
          </a:ln>
          <a:effectLst/>
        </p:spPr>
        <p:txBody>
          <a:bodyPr wrap="square">
            <a:spAutoFit/>
          </a:bodyPr>
          <a:lstStyle/>
          <a:p>
            <a:pPr algn="ctr">
              <a:buClr>
                <a:srgbClr val="990099"/>
              </a:buClr>
            </a:pPr>
            <a:r>
              <a:rPr lang="zh-TW" altLang="en-US" sz="4400" b="1" dirty="0">
                <a:latin typeface="+mj-ea"/>
                <a:ea typeface="+mj-ea"/>
              </a:rPr>
              <a:t>中国的对策</a:t>
            </a:r>
            <a:endParaRPr lang="zh-TW" altLang="en-US" sz="4000" b="1" dirty="0">
              <a:latin typeface="+mj-ea"/>
              <a:ea typeface="+mj-ea"/>
            </a:endParaRPr>
          </a:p>
        </p:txBody>
      </p:sp>
      <p:grpSp>
        <p:nvGrpSpPr>
          <p:cNvPr id="12" name="Group 137"/>
          <p:cNvGrpSpPr>
            <a:grpSpLocks/>
          </p:cNvGrpSpPr>
          <p:nvPr/>
        </p:nvGrpSpPr>
        <p:grpSpPr bwMode="auto">
          <a:xfrm>
            <a:off x="755370" y="685689"/>
            <a:ext cx="2234691" cy="3325872"/>
            <a:chOff x="53" y="2115"/>
            <a:chExt cx="1728" cy="2175"/>
          </a:xfrm>
        </p:grpSpPr>
        <p:pic>
          <p:nvPicPr>
            <p:cNvPr id="13" name="Picture 30" descr="蔣介石北伐時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 y="2115"/>
              <a:ext cx="1728" cy="1949"/>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4" name="AutoShape 13"/>
            <p:cNvSpPr>
              <a:spLocks noChangeArrowheads="1"/>
            </p:cNvSpPr>
            <p:nvPr/>
          </p:nvSpPr>
          <p:spPr bwMode="auto">
            <a:xfrm>
              <a:off x="481" y="4064"/>
              <a:ext cx="1000" cy="226"/>
            </a:xfrm>
            <a:prstGeom prst="foldedCorner">
              <a:avLst>
                <a:gd name="adj" fmla="val 12500"/>
              </a:avLst>
            </a:prstGeom>
            <a:solidFill>
              <a:schemeClr val="bg1"/>
            </a:solidFill>
            <a:ln w="19050">
              <a:noFill/>
              <a:prstDash val="lgDashDot"/>
              <a:round/>
              <a:headEnd/>
              <a:tailEnd/>
            </a:ln>
            <a:effectLst>
              <a:outerShdw dist="35921" dir="2700000" algn="ctr" rotWithShape="0">
                <a:schemeClr val="bg2"/>
              </a:outerShdw>
            </a:effectLst>
          </p:spPr>
          <p:txBody>
            <a:bodyPr wrap="none" anchor="ctr"/>
            <a:lstStyle/>
            <a:p>
              <a:pPr algn="ctr"/>
              <a:r>
                <a:rPr lang="zh-TW" altLang="en-US" sz="1600" b="1" dirty="0">
                  <a:latin typeface="微軟正黑體" panose="020B0604030504040204" pitchFamily="34" charset="-120"/>
                  <a:ea typeface="微軟正黑體" panose="020B0604030504040204" pitchFamily="34" charset="-120"/>
                </a:rPr>
                <a:t>蒋介石</a:t>
              </a:r>
            </a:p>
          </p:txBody>
        </p:sp>
      </p:grpSp>
      <p:sp>
        <p:nvSpPr>
          <p:cNvPr id="15" name="Text Box 60"/>
          <p:cNvSpPr txBox="1">
            <a:spLocks noChangeArrowheads="1"/>
          </p:cNvSpPr>
          <p:nvPr/>
        </p:nvSpPr>
        <p:spPr bwMode="auto">
          <a:xfrm>
            <a:off x="2782210" y="999279"/>
            <a:ext cx="5393860" cy="1600438"/>
          </a:xfrm>
          <a:prstGeom prst="rect">
            <a:avLst/>
          </a:prstGeom>
          <a:solidFill>
            <a:srgbClr val="FFE8D1"/>
          </a:solidFill>
          <a:ln w="38100" cmpd="dbl" algn="ctr">
            <a:solidFill>
              <a:schemeClr val="accent3">
                <a:lumMod val="50000"/>
              </a:schemeClr>
            </a:solidFill>
            <a:miter lim="800000"/>
            <a:headEnd/>
            <a:tailEnd/>
          </a:ln>
          <a:effectLst>
            <a:outerShdw dist="107763" dir="8100000" algn="ctr" rotWithShape="0">
              <a:srgbClr val="99CCFF"/>
            </a:outerShdw>
          </a:effectLst>
        </p:spPr>
        <p:txBody>
          <a:bodyPr wrap="square">
            <a:spAutoFit/>
          </a:bodyPr>
          <a:lstStyle/>
          <a:p>
            <a:pPr algn="l"/>
            <a:r>
              <a:rPr lang="zh-TW" altLang="en-US" sz="2000" b="1" dirty="0">
                <a:latin typeface="+mj-ea"/>
                <a:ea typeface="+mj-ea"/>
              </a:rPr>
              <a:t>余主张以日本侵占东三省事实，先行提出国际联盟与签约非战公约诸国，此时唯有诉诸于公理；一面则团结国内，共赴国难。忍耐至于相当程度，乃出以自卫最后之行动。</a:t>
            </a:r>
            <a:endParaRPr lang="en-US" altLang="zh-TW" b="1" dirty="0">
              <a:latin typeface="+mj-ea"/>
              <a:ea typeface="+mj-ea"/>
            </a:endParaRPr>
          </a:p>
          <a:p>
            <a:pPr algn="r"/>
            <a:r>
              <a:rPr lang="zh-TW" altLang="en-US" b="1" dirty="0">
                <a:latin typeface="+mj-ea"/>
                <a:ea typeface="+mj-ea"/>
              </a:rPr>
              <a:t>古屋奎二</a:t>
            </a:r>
            <a:r>
              <a:rPr lang="en-US" altLang="zh-TW" b="1" dirty="0">
                <a:latin typeface="+mj-ea"/>
                <a:ea typeface="+mj-ea"/>
              </a:rPr>
              <a:t>《</a:t>
            </a:r>
            <a:r>
              <a:rPr lang="zh-TW" altLang="en-US" b="1" dirty="0">
                <a:latin typeface="+mj-ea"/>
                <a:ea typeface="+mj-ea"/>
              </a:rPr>
              <a:t>蒋总统秘录</a:t>
            </a:r>
            <a:r>
              <a:rPr lang="en-US" altLang="zh-TW" b="1" dirty="0">
                <a:latin typeface="+mj-ea"/>
                <a:ea typeface="+mj-ea"/>
              </a:rPr>
              <a:t>》</a:t>
            </a:r>
          </a:p>
        </p:txBody>
      </p:sp>
      <p:sp>
        <p:nvSpPr>
          <p:cNvPr id="16" name="AutoShape 134"/>
          <p:cNvSpPr>
            <a:spLocks noChangeArrowheads="1"/>
          </p:cNvSpPr>
          <p:nvPr/>
        </p:nvSpPr>
        <p:spPr bwMode="auto">
          <a:xfrm>
            <a:off x="2941987" y="2945302"/>
            <a:ext cx="2857985" cy="2936820"/>
          </a:xfrm>
          <a:prstGeom prst="wedgeRoundRectCallout">
            <a:avLst>
              <a:gd name="adj1" fmla="val -67058"/>
              <a:gd name="adj2" fmla="val -37444"/>
              <a:gd name="adj3" fmla="val 16667"/>
            </a:avLst>
          </a:prstGeom>
          <a:gradFill rotWithShape="1">
            <a:gsLst>
              <a:gs pos="0">
                <a:schemeClr val="bg1"/>
              </a:gs>
              <a:gs pos="100000">
                <a:schemeClr val="accent1"/>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00" tIns="82800" rIns="82800" bIns="82800"/>
          <a:lstStyle/>
          <a:p>
            <a:pPr algn="l"/>
            <a:r>
              <a:rPr lang="zh-TW" altLang="en-US" sz="2000" b="1" dirty="0">
                <a:latin typeface="+mj-ea"/>
                <a:ea typeface="+mj-ea"/>
              </a:rPr>
              <a:t>对于日军侵占东北，要采取「先安内后攘外」政策，请求国际联盟进行调查。</a:t>
            </a:r>
          </a:p>
        </p:txBody>
      </p:sp>
      <p:grpSp>
        <p:nvGrpSpPr>
          <p:cNvPr id="2" name="群組 1"/>
          <p:cNvGrpSpPr/>
          <p:nvPr/>
        </p:nvGrpSpPr>
        <p:grpSpPr>
          <a:xfrm>
            <a:off x="3483464" y="4444127"/>
            <a:ext cx="1722717" cy="1488269"/>
            <a:chOff x="4237370" y="4337538"/>
            <a:chExt cx="1749989" cy="1722768"/>
          </a:xfrm>
        </p:grpSpPr>
        <p:pic>
          <p:nvPicPr>
            <p:cNvPr id="26" name="圖片 25"/>
            <p:cNvPicPr>
              <a:picLocks noChangeAspect="1"/>
            </p:cNvPicPr>
            <p:nvPr/>
          </p:nvPicPr>
          <p:blipFill>
            <a:blip r:embed="rId4"/>
            <a:stretch>
              <a:fillRect/>
            </a:stretch>
          </p:blipFill>
          <p:spPr>
            <a:xfrm>
              <a:off x="4264979" y="4337538"/>
              <a:ext cx="1694772" cy="1631462"/>
            </a:xfrm>
            <a:prstGeom prst="rect">
              <a:avLst/>
            </a:prstGeom>
            <a:ln>
              <a:solidFill>
                <a:schemeClr val="tx1">
                  <a:lumMod val="95000"/>
                  <a:lumOff val="5000"/>
                </a:schemeClr>
              </a:solidFill>
            </a:ln>
            <a:effectLst>
              <a:glow rad="101600">
                <a:schemeClr val="accent5">
                  <a:satMod val="175000"/>
                  <a:alpha val="40000"/>
                </a:schemeClr>
              </a:glow>
            </a:effectLst>
          </p:spPr>
        </p:pic>
        <p:sp>
          <p:nvSpPr>
            <p:cNvPr id="24" name="Rectangle 8"/>
            <p:cNvSpPr>
              <a:spLocks noChangeArrowheads="1"/>
            </p:cNvSpPr>
            <p:nvPr/>
          </p:nvSpPr>
          <p:spPr bwMode="auto">
            <a:xfrm>
              <a:off x="4237370" y="5632780"/>
              <a:ext cx="1749989" cy="427526"/>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zh-TW" altLang="en-US" dirty="0">
                  <a:latin typeface="微軟正黑體" panose="020B0604030504040204" pitchFamily="34" charset="-120"/>
                  <a:ea typeface="微軟正黑體" panose="020B0604030504040204" pitchFamily="34" charset="-120"/>
                </a:rPr>
                <a:t>国际联盟总部</a:t>
              </a:r>
            </a:p>
          </p:txBody>
        </p:sp>
      </p:grpSp>
      <p:grpSp>
        <p:nvGrpSpPr>
          <p:cNvPr id="18" name="群組 17"/>
          <p:cNvGrpSpPr/>
          <p:nvPr/>
        </p:nvGrpSpPr>
        <p:grpSpPr>
          <a:xfrm>
            <a:off x="9545891" y="1451923"/>
            <a:ext cx="1787427" cy="1792514"/>
            <a:chOff x="9288428" y="5065486"/>
            <a:chExt cx="1787427" cy="1792514"/>
          </a:xfrm>
        </p:grpSpPr>
        <p:sp>
          <p:nvSpPr>
            <p:cNvPr id="19" name="摺角紙張 18"/>
            <p:cNvSpPr/>
            <p:nvPr/>
          </p:nvSpPr>
          <p:spPr>
            <a:xfrm>
              <a:off x="9288428" y="5065486"/>
              <a:ext cx="1787427" cy="1792514"/>
            </a:xfrm>
            <a:prstGeom prst="foldedCorner">
              <a:avLst>
                <a:gd name="adj" fmla="val 30667"/>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000" b="1" dirty="0">
                  <a:solidFill>
                    <a:srgbClr val="FF0000"/>
                  </a:solidFill>
                  <a:latin typeface="+mj-ea"/>
                  <a:ea typeface="+mj-ea"/>
                </a:rPr>
                <a:t>历史戏剧</a:t>
              </a:r>
              <a:endParaRPr lang="en-US" altLang="zh-TW" sz="2000" b="1" dirty="0">
                <a:solidFill>
                  <a:srgbClr val="FF0000"/>
                </a:solidFill>
                <a:latin typeface="+mj-ea"/>
                <a:ea typeface="+mj-ea"/>
              </a:endParaRPr>
            </a:p>
            <a:p>
              <a:pPr algn="ctr"/>
              <a:r>
                <a:rPr lang="zh-TW" altLang="en-US" sz="2000" b="1" dirty="0">
                  <a:solidFill>
                    <a:srgbClr val="FF0000"/>
                  </a:solidFill>
                  <a:latin typeface="+mj-ea"/>
                  <a:ea typeface="+mj-ea"/>
                </a:rPr>
                <a:t>学生演泽</a:t>
              </a:r>
              <a:endParaRPr lang="en-US" altLang="zh-TW" sz="2000" b="1" dirty="0">
                <a:solidFill>
                  <a:srgbClr val="FF0000"/>
                </a:solidFill>
                <a:latin typeface="+mj-ea"/>
                <a:ea typeface="+mj-ea"/>
              </a:endParaRPr>
            </a:p>
            <a:p>
              <a:pPr algn="ctr"/>
              <a:br>
                <a:rPr lang="en-US" altLang="zh-TW" sz="2000" b="1" dirty="0">
                  <a:solidFill>
                    <a:srgbClr val="FF0000"/>
                  </a:solidFill>
                  <a:latin typeface="+mj-ea"/>
                  <a:ea typeface="+mj-ea"/>
                </a:rPr>
              </a:br>
              <a:endParaRPr lang="en-US" altLang="zh-TW" sz="2000" b="1" dirty="0">
                <a:solidFill>
                  <a:schemeClr val="bg1"/>
                </a:solidFill>
                <a:latin typeface="+mj-ea"/>
                <a:ea typeface="+mj-ea"/>
              </a:endParaRPr>
            </a:p>
          </p:txBody>
        </p:sp>
        <p:pic>
          <p:nvPicPr>
            <p:cNvPr id="20" name="Picture 8" descr="image00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6026" y="5745480"/>
              <a:ext cx="967377" cy="9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群組 3"/>
          <p:cNvGrpSpPr/>
          <p:nvPr/>
        </p:nvGrpSpPr>
        <p:grpSpPr>
          <a:xfrm>
            <a:off x="7149701" y="3110326"/>
            <a:ext cx="3953728" cy="2998374"/>
            <a:chOff x="7344697" y="2853469"/>
            <a:chExt cx="3953728" cy="2998374"/>
          </a:xfrm>
        </p:grpSpPr>
        <p:sp>
          <p:nvSpPr>
            <p:cNvPr id="17" name="AutoShape 13"/>
            <p:cNvSpPr>
              <a:spLocks noChangeArrowheads="1"/>
            </p:cNvSpPr>
            <p:nvPr/>
          </p:nvSpPr>
          <p:spPr bwMode="auto">
            <a:xfrm>
              <a:off x="8800311" y="5443378"/>
              <a:ext cx="1587500" cy="408465"/>
            </a:xfrm>
            <a:prstGeom prst="foldedCorner">
              <a:avLst>
                <a:gd name="adj" fmla="val 12500"/>
              </a:avLst>
            </a:prstGeom>
            <a:solidFill>
              <a:schemeClr val="bg1"/>
            </a:solidFill>
            <a:ln w="19050">
              <a:noFill/>
              <a:prstDash val="lgDashDot"/>
              <a:round/>
              <a:headEnd/>
              <a:tailEnd/>
            </a:ln>
            <a:effectLst>
              <a:outerShdw dist="35921" dir="2700000" algn="ctr" rotWithShape="0">
                <a:schemeClr val="bg2"/>
              </a:outerShdw>
            </a:effectLst>
          </p:spPr>
          <p:txBody>
            <a:bodyPr wrap="none" anchor="ctr"/>
            <a:lstStyle/>
            <a:p>
              <a:pPr algn="ctr"/>
              <a:r>
                <a:rPr lang="zh-TW" altLang="en-US" sz="1600" b="1" dirty="0">
                  <a:latin typeface="微軟正黑體" panose="020B0604030504040204" pitchFamily="34" charset="-120"/>
                  <a:ea typeface="微軟正黑體" panose="020B0604030504040204" pitchFamily="34" charset="-120"/>
                </a:rPr>
                <a:t>张学良</a:t>
              </a:r>
            </a:p>
          </p:txBody>
        </p:sp>
        <p:pic>
          <p:nvPicPr>
            <p:cNvPr id="3" name="圖片 2"/>
            <p:cNvPicPr>
              <a:picLocks noChangeAspect="1"/>
            </p:cNvPicPr>
            <p:nvPr/>
          </p:nvPicPr>
          <p:blipFill rotWithShape="1">
            <a:blip r:embed="rId6"/>
            <a:srcRect t="9877"/>
            <a:stretch/>
          </p:blipFill>
          <p:spPr>
            <a:xfrm>
              <a:off x="7344697" y="2853469"/>
              <a:ext cx="3953728" cy="2545783"/>
            </a:xfrm>
            <a:prstGeom prst="rect">
              <a:avLst/>
            </a:prstGeom>
            <a:ln>
              <a:noFill/>
            </a:ln>
            <a:effectLst>
              <a:outerShdw blurRad="292100" dist="139700" dir="2700000" algn="tl" rotWithShape="0">
                <a:srgbClr val="333333">
                  <a:alpha val="65000"/>
                </a:srgbClr>
              </a:outerShdw>
            </a:effectLst>
          </p:spPr>
        </p:pic>
      </p:grpSp>
      <p:sp>
        <p:nvSpPr>
          <p:cNvPr id="22" name="向右箭號 21"/>
          <p:cNvSpPr/>
          <p:nvPr/>
        </p:nvSpPr>
        <p:spPr>
          <a:xfrm>
            <a:off x="6602980" y="2384750"/>
            <a:ext cx="3076929" cy="11345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「九一八戏剧教育」短剧：时空的告白</a:t>
            </a:r>
            <a:endParaRPr lang="zh-HK" alt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65334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文字 的圖片&#10;&#10;自動產生的描述">
            <a:extLst>
              <a:ext uri="{FF2B5EF4-FFF2-40B4-BE49-F238E27FC236}">
                <a16:creationId xmlns:a16="http://schemas.microsoft.com/office/drawing/2014/main" id="{FF54E92A-4203-26C8-23E2-186E99DEA0E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56313" y="584758"/>
            <a:ext cx="10678045" cy="5753760"/>
          </a:xfrm>
          <a:prstGeom prst="rect">
            <a:avLst/>
          </a:prstGeom>
        </p:spPr>
      </p:pic>
      <p:sp>
        <p:nvSpPr>
          <p:cNvPr id="10" name="Rectangle 8"/>
          <p:cNvSpPr>
            <a:spLocks noChangeArrowheads="1"/>
          </p:cNvSpPr>
          <p:nvPr/>
        </p:nvSpPr>
        <p:spPr bwMode="auto">
          <a:xfrm>
            <a:off x="4005028" y="5286049"/>
            <a:ext cx="2871947" cy="646331"/>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0" indent="0"/>
            <a:r>
              <a:rPr lang="en-US" altLang="zh-TW" dirty="0">
                <a:latin typeface="+mj-ea"/>
                <a:ea typeface="+mj-ea"/>
              </a:rPr>
              <a:t>1932</a:t>
            </a:r>
            <a:r>
              <a:rPr lang="zh-TW" altLang="en-US" dirty="0">
                <a:latin typeface="+mj-ea"/>
                <a:ea typeface="+mj-ea"/>
              </a:rPr>
              <a:t>年，</a:t>
            </a:r>
            <a:r>
              <a:rPr lang="en-US" altLang="zh-TW" dirty="0">
                <a:latin typeface="+mj-ea"/>
                <a:ea typeface="+mj-ea"/>
              </a:rPr>
              <a:t>《</a:t>
            </a:r>
            <a:r>
              <a:rPr lang="zh-TW" altLang="en-US" dirty="0">
                <a:latin typeface="+mj-ea"/>
                <a:ea typeface="+mj-ea"/>
              </a:rPr>
              <a:t>日满议定书</a:t>
            </a:r>
            <a:r>
              <a:rPr lang="en-US" altLang="zh-TW" dirty="0">
                <a:latin typeface="+mj-ea"/>
                <a:ea typeface="+mj-ea"/>
              </a:rPr>
              <a:t>》</a:t>
            </a:r>
            <a:r>
              <a:rPr lang="zh-TW" altLang="en-US" dirty="0">
                <a:latin typeface="+mj-ea"/>
                <a:ea typeface="+mj-ea"/>
              </a:rPr>
              <a:t>签订，日本承认满洲国</a:t>
            </a:r>
            <a:endParaRPr lang="zh-TW" altLang="en-US" dirty="0">
              <a:latin typeface="微軟正黑體" panose="020B0604030504040204" pitchFamily="34" charset="-120"/>
              <a:ea typeface="微軟正黑體" panose="020B0604030504040204" pitchFamily="34" charset="-120"/>
            </a:endParaRPr>
          </a:p>
        </p:txBody>
      </p:sp>
      <p:sp>
        <p:nvSpPr>
          <p:cNvPr id="11" name="Rectangle 8"/>
          <p:cNvSpPr>
            <a:spLocks noChangeArrowheads="1"/>
          </p:cNvSpPr>
          <p:nvPr/>
        </p:nvSpPr>
        <p:spPr bwMode="auto">
          <a:xfrm>
            <a:off x="2825285" y="774160"/>
            <a:ext cx="1987970" cy="646331"/>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0" indent="0"/>
            <a:r>
              <a:rPr lang="zh-TW" altLang="en-US" dirty="0">
                <a:latin typeface="微軟正黑體" panose="020B0604030504040204" pitchFamily="34" charset="-120"/>
                <a:ea typeface="微軟正黑體" panose="020B0604030504040204" pitchFamily="34" charset="-120"/>
              </a:rPr>
              <a:t>此碑竖立在山海关角山上</a:t>
            </a:r>
          </a:p>
        </p:txBody>
      </p:sp>
      <p:sp>
        <p:nvSpPr>
          <p:cNvPr id="12" name="矩形 11"/>
          <p:cNvSpPr/>
          <p:nvPr/>
        </p:nvSpPr>
        <p:spPr>
          <a:xfrm>
            <a:off x="3863088" y="2307476"/>
            <a:ext cx="5220086" cy="2308324"/>
          </a:xfrm>
          <a:prstGeom prst="rect">
            <a:avLst/>
          </a:prstGeom>
          <a:solidFill>
            <a:schemeClr val="bg2">
              <a:lumMod val="90000"/>
            </a:schemeClr>
          </a:solidFill>
        </p:spPr>
        <p:txBody>
          <a:bodyPr wrap="square">
            <a:spAutoFit/>
          </a:bodyPr>
          <a:lstStyle/>
          <a:p>
            <a:pPr marL="342900" indent="-342900">
              <a:buFont typeface="Wingdings" panose="05000000000000000000" pitchFamily="2" charset="2"/>
              <a:buChar char="q"/>
            </a:pPr>
            <a:r>
              <a:rPr lang="zh-TW" altLang="en-US" sz="2400" b="1" dirty="0">
                <a:latin typeface="+mj-ea"/>
                <a:ea typeface="+mj-ea"/>
              </a:rPr>
              <a:t>日本为免被国际社会指责侵占东北，结合部份清朝满族宗室以及汉人将领、权贵，制造傀儡政权管治当地。</a:t>
            </a:r>
            <a:endParaRPr lang="en-US" altLang="zh-TW" sz="2400" b="1" dirty="0">
              <a:latin typeface="+mj-ea"/>
              <a:ea typeface="+mj-ea"/>
            </a:endParaRPr>
          </a:p>
          <a:p>
            <a:pPr marL="342900" indent="-342900">
              <a:buFont typeface="Wingdings" panose="05000000000000000000" pitchFamily="2" charset="2"/>
              <a:buChar char="q"/>
            </a:pPr>
            <a:r>
              <a:rPr lang="zh-TW" altLang="en-US" sz="2400" b="1" dirty="0">
                <a:latin typeface="+mj-ea"/>
                <a:ea typeface="+mj-ea"/>
              </a:rPr>
              <a:t>于</a:t>
            </a:r>
            <a:r>
              <a:rPr lang="en-US" altLang="zh-TW" sz="2400" b="1" dirty="0">
                <a:latin typeface="+mj-ea"/>
                <a:ea typeface="+mj-ea"/>
              </a:rPr>
              <a:t>1932</a:t>
            </a:r>
            <a:r>
              <a:rPr lang="zh-TW" altLang="en-US" sz="2400" b="1" dirty="0">
                <a:latin typeface="+mj-ea"/>
                <a:ea typeface="+mj-ea"/>
              </a:rPr>
              <a:t>年，成立「</a:t>
            </a:r>
            <a:r>
              <a:rPr lang="zh-TW" altLang="en-US" sz="2400" b="1" dirty="0">
                <a:solidFill>
                  <a:srgbClr val="FF0000"/>
                </a:solidFill>
                <a:latin typeface="+mj-ea"/>
                <a:ea typeface="+mj-ea"/>
              </a:rPr>
              <a:t>满洲国</a:t>
            </a:r>
            <a:r>
              <a:rPr lang="zh-TW" altLang="en-US" sz="2400" b="1" dirty="0">
                <a:latin typeface="+mj-ea"/>
                <a:ea typeface="+mj-ea"/>
              </a:rPr>
              <a:t>」，定都新京</a:t>
            </a:r>
            <a:r>
              <a:rPr lang="en-US" altLang="zh-TW" sz="2400" b="1" dirty="0">
                <a:latin typeface="+mj-ea"/>
                <a:ea typeface="+mj-ea"/>
              </a:rPr>
              <a:t>(</a:t>
            </a:r>
            <a:r>
              <a:rPr lang="zh-TW" altLang="en-US" sz="2400" b="1" dirty="0">
                <a:latin typeface="+mj-ea"/>
                <a:ea typeface="+mj-ea"/>
              </a:rPr>
              <a:t>今长春</a:t>
            </a:r>
            <a:r>
              <a:rPr lang="en-US" altLang="zh-TW" sz="2400" b="1" dirty="0">
                <a:latin typeface="+mj-ea"/>
                <a:ea typeface="+mj-ea"/>
              </a:rPr>
              <a:t>)</a:t>
            </a:r>
            <a:r>
              <a:rPr lang="zh-TW" altLang="en-US" sz="2400" b="1" dirty="0">
                <a:latin typeface="+mj-ea"/>
                <a:ea typeface="+mj-ea"/>
              </a:rPr>
              <a:t>， 由清废帝溥仪出任「执政」，实际上由日本背后操控。</a:t>
            </a:r>
            <a:endParaRPr lang="en-US" altLang="zh-TW" sz="2400" b="1" dirty="0">
              <a:latin typeface="+mj-ea"/>
              <a:ea typeface="+mj-ea"/>
            </a:endParaRPr>
          </a:p>
        </p:txBody>
      </p:sp>
      <p:pic>
        <p:nvPicPr>
          <p:cNvPr id="13" name="圖片 12" descr="一張含有 文字, 個人 的圖片&#10;&#10;自動產生的描述">
            <a:extLst>
              <a:ext uri="{FF2B5EF4-FFF2-40B4-BE49-F238E27FC236}">
                <a16:creationId xmlns:a16="http://schemas.microsoft.com/office/drawing/2014/main" id="{92556DFA-466B-4AF2-89FA-17CB882C039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109109" y="1927639"/>
            <a:ext cx="2351184" cy="29596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圖片 13"/>
          <p:cNvPicPr>
            <a:picLocks noChangeAspect="1"/>
          </p:cNvPicPr>
          <p:nvPr/>
        </p:nvPicPr>
        <p:blipFill>
          <a:blip r:embed="rId4"/>
          <a:stretch>
            <a:fillRect/>
          </a:stretch>
        </p:blipFill>
        <p:spPr>
          <a:xfrm>
            <a:off x="1018901" y="838505"/>
            <a:ext cx="1666876" cy="3028009"/>
          </a:xfrm>
          <a:prstGeom prst="rect">
            <a:avLst/>
          </a:prstGeom>
          <a:ln>
            <a:solidFill>
              <a:schemeClr val="accent6">
                <a:lumMod val="50000"/>
              </a:schemeClr>
            </a:solidFill>
          </a:ln>
        </p:spPr>
      </p:pic>
      <p:sp>
        <p:nvSpPr>
          <p:cNvPr id="16" name="Rectangle 4"/>
          <p:cNvSpPr>
            <a:spLocks noChangeArrowheads="1"/>
          </p:cNvSpPr>
          <p:nvPr/>
        </p:nvSpPr>
        <p:spPr bwMode="auto">
          <a:xfrm>
            <a:off x="694348" y="0"/>
            <a:ext cx="5086519" cy="649287"/>
          </a:xfrm>
          <a:prstGeom prst="rect">
            <a:avLst/>
          </a:prstGeom>
          <a:solidFill>
            <a:schemeClr val="tx1"/>
          </a:solidFill>
          <a:ln>
            <a:noFill/>
          </a:ln>
          <a:effec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defTabSz="914400"/>
            <a:r>
              <a:rPr lang="zh-TW" altLang="en-US" sz="4000" b="1" kern="0" dirty="0">
                <a:solidFill>
                  <a:schemeClr val="bg1"/>
                </a:solidFill>
                <a:latin typeface="微軟正黑體" panose="020B0604030504040204" pitchFamily="34" charset="-120"/>
                <a:ea typeface="微軟正黑體" panose="020B0604030504040204" pitchFamily="34" charset="-120"/>
              </a:rPr>
              <a:t>日本扶植伪满政权</a:t>
            </a:r>
            <a:endParaRPr lang="en-US" altLang="zh-HK" sz="4000" b="1" kern="0" dirty="0">
              <a:solidFill>
                <a:schemeClr val="bg1"/>
              </a:solidFill>
              <a:latin typeface="微軟正黑體" panose="020B0604030504040204" pitchFamily="34" charset="-120"/>
              <a:ea typeface="微軟正黑體" panose="020B0604030504040204" pitchFamily="34" charset="-120"/>
            </a:endParaRPr>
          </a:p>
        </p:txBody>
      </p:sp>
      <p:sp>
        <p:nvSpPr>
          <p:cNvPr id="17" name="摺角紙張 16"/>
          <p:cNvSpPr/>
          <p:nvPr/>
        </p:nvSpPr>
        <p:spPr>
          <a:xfrm>
            <a:off x="9828038" y="5071670"/>
            <a:ext cx="1100802" cy="428758"/>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400" b="1" dirty="0">
                <a:latin typeface="+mj-ea"/>
                <a:ea typeface="+mj-ea"/>
              </a:rPr>
              <a:t>溥仪</a:t>
            </a:r>
            <a:endParaRPr lang="en-US" altLang="zh-TW" sz="2400" b="1" dirty="0">
              <a:solidFill>
                <a:srgbClr val="FF0000"/>
              </a:solidFill>
              <a:latin typeface="+mj-ea"/>
              <a:ea typeface="+mj-ea"/>
            </a:endParaRPr>
          </a:p>
        </p:txBody>
      </p:sp>
      <p:sp>
        <p:nvSpPr>
          <p:cNvPr id="4" name="文字方塊 3">
            <a:extLst>
              <a:ext uri="{FF2B5EF4-FFF2-40B4-BE49-F238E27FC236}">
                <a16:creationId xmlns:a16="http://schemas.microsoft.com/office/drawing/2014/main" id="{1EC0FD39-1F47-925B-E690-BDA0F870B205}"/>
              </a:ext>
            </a:extLst>
          </p:cNvPr>
          <p:cNvSpPr txBox="1"/>
          <p:nvPr/>
        </p:nvSpPr>
        <p:spPr>
          <a:xfrm>
            <a:off x="101896" y="6455755"/>
            <a:ext cx="10276543"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Wikimedia Commons; https://chiculture.org.hk/tc/photo-story/3152</a:t>
            </a:r>
            <a:endParaRPr lang="zh-HK" altLang="en-US" sz="1400" dirty="0"/>
          </a:p>
        </p:txBody>
      </p:sp>
      <p:pic>
        <p:nvPicPr>
          <p:cNvPr id="18" name="圖片 17">
            <a:extLst>
              <a:ext uri="{FF2B5EF4-FFF2-40B4-BE49-F238E27FC236}">
                <a16:creationId xmlns:a16="http://schemas.microsoft.com/office/drawing/2014/main" id="{FD87ADE4-EAC1-6ACC-DDFD-A94E770B2612}"/>
              </a:ext>
            </a:extLst>
          </p:cNvPr>
          <p:cNvPicPr>
            <a:picLocks noChangeAspect="1"/>
          </p:cNvPicPr>
          <p:nvPr/>
        </p:nvPicPr>
        <p:blipFill>
          <a:blip r:embed="rId5"/>
          <a:stretch>
            <a:fillRect/>
          </a:stretch>
        </p:blipFill>
        <p:spPr>
          <a:xfrm>
            <a:off x="949133" y="3925133"/>
            <a:ext cx="2993930" cy="2195366"/>
          </a:xfrm>
          <a:prstGeom prst="rect">
            <a:avLst/>
          </a:prstGeom>
        </p:spPr>
      </p:pic>
    </p:spTree>
    <p:extLst>
      <p:ext uri="{BB962C8B-B14F-4D97-AF65-F5344CB8AC3E}">
        <p14:creationId xmlns:p14="http://schemas.microsoft.com/office/powerpoint/2010/main" val="708412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內容版面配置區 11"/>
          <p:cNvSpPr>
            <a:spLocks noGrp="1"/>
          </p:cNvSpPr>
          <p:nvPr>
            <p:ph idx="1"/>
          </p:nvPr>
        </p:nvSpPr>
        <p:spPr/>
        <p:txBody>
          <a:bodyPr/>
          <a:lstStyle/>
          <a:p>
            <a:endParaRPr lang="zh-TW" altLang="en-US"/>
          </a:p>
        </p:txBody>
      </p:sp>
      <p:sp>
        <p:nvSpPr>
          <p:cNvPr id="15" name="標題 1"/>
          <p:cNvSpPr>
            <a:spLocks noGrp="1"/>
          </p:cNvSpPr>
          <p:nvPr>
            <p:ph type="body" sz="half" idx="2"/>
          </p:nvPr>
        </p:nvSpPr>
        <p:spPr>
          <a:xfrm>
            <a:off x="165431" y="336037"/>
            <a:ext cx="2904393" cy="6144591"/>
          </a:xfrm>
        </p:spPr>
        <p:txBody>
          <a:bodyPr>
            <a:noAutofit/>
          </a:bodyPr>
          <a:lstStyle/>
          <a:p>
            <a:pPr algn="just"/>
            <a:r>
              <a:rPr lang="zh-TW" altLang="en-US" sz="2400" b="1" dirty="0">
                <a:solidFill>
                  <a:schemeClr val="tx1"/>
                </a:solidFill>
                <a:latin typeface="+mj-ea"/>
                <a:ea typeface="+mj-ea"/>
              </a:rPr>
              <a:t>九一八事变爆发后，国际联盟于</a:t>
            </a:r>
            <a:r>
              <a:rPr lang="en-US" altLang="zh-TW" sz="2400" b="1" dirty="0">
                <a:solidFill>
                  <a:schemeClr val="tx1"/>
                </a:solidFill>
                <a:latin typeface="+mj-ea"/>
                <a:ea typeface="+mj-ea"/>
              </a:rPr>
              <a:t>1931</a:t>
            </a:r>
            <a:r>
              <a:rPr lang="zh-TW" altLang="en-US" sz="2400" b="1" dirty="0">
                <a:solidFill>
                  <a:schemeClr val="tx1"/>
                </a:solidFill>
                <a:latin typeface="+mj-ea"/>
                <a:ea typeface="+mj-ea"/>
              </a:rPr>
              <a:t>年</a:t>
            </a:r>
            <a:r>
              <a:rPr lang="en-US" altLang="zh-TW" sz="2400" b="1" dirty="0">
                <a:solidFill>
                  <a:schemeClr val="tx1"/>
                </a:solidFill>
                <a:latin typeface="+mj-ea"/>
                <a:ea typeface="+mj-ea"/>
              </a:rPr>
              <a:t>10</a:t>
            </a:r>
            <a:r>
              <a:rPr lang="zh-TW" altLang="en-US" sz="2400" b="1" dirty="0">
                <a:solidFill>
                  <a:schemeClr val="tx1"/>
                </a:solidFill>
                <a:latin typeface="+mj-ea"/>
                <a:ea typeface="+mj-ea"/>
              </a:rPr>
              <a:t>月</a:t>
            </a:r>
            <a:r>
              <a:rPr lang="en-US" altLang="zh-TW" sz="2400" b="1" dirty="0">
                <a:solidFill>
                  <a:schemeClr val="tx1"/>
                </a:solidFill>
                <a:latin typeface="+mj-ea"/>
                <a:ea typeface="+mj-ea"/>
              </a:rPr>
              <a:t>15</a:t>
            </a:r>
            <a:r>
              <a:rPr lang="zh-TW" altLang="en-US" sz="2400" b="1" dirty="0">
                <a:solidFill>
                  <a:schemeClr val="tx1"/>
                </a:solidFill>
                <a:latin typeface="+mj-ea"/>
                <a:ea typeface="+mj-ea"/>
              </a:rPr>
              <a:t>日召开紧急会议，讨论中国代表施肇基（左边标示</a:t>
            </a:r>
            <a:r>
              <a:rPr lang="en-US" altLang="zh-TW" sz="2400" b="1" dirty="0">
                <a:solidFill>
                  <a:schemeClr val="tx1"/>
                </a:solidFill>
                <a:latin typeface="+mj-ea"/>
                <a:ea typeface="+mj-ea"/>
              </a:rPr>
              <a:t>8</a:t>
            </a:r>
            <a:r>
              <a:rPr lang="zh-TW" altLang="en-US" sz="2400" b="1" dirty="0">
                <a:solidFill>
                  <a:schemeClr val="tx1"/>
                </a:solidFill>
                <a:latin typeface="+mj-ea"/>
                <a:ea typeface="+mj-ea"/>
              </a:rPr>
              <a:t>号者）所提出谴责日本的侵略案。</a:t>
            </a:r>
            <a:endParaRPr lang="en-US" altLang="zh-TW" sz="2400" b="1" dirty="0">
              <a:solidFill>
                <a:schemeClr val="tx1"/>
              </a:solidFill>
              <a:latin typeface="+mj-ea"/>
              <a:ea typeface="+mj-ea"/>
            </a:endParaRPr>
          </a:p>
          <a:p>
            <a:pPr algn="just"/>
            <a:endParaRPr lang="en-US" altLang="zh-TW" sz="2400" b="1" dirty="0">
              <a:solidFill>
                <a:schemeClr val="tx1"/>
              </a:solidFill>
              <a:latin typeface="+mj-ea"/>
              <a:ea typeface="+mj-ea"/>
            </a:endParaRPr>
          </a:p>
          <a:p>
            <a:pPr algn="just"/>
            <a:r>
              <a:rPr lang="zh-TW" altLang="en-US" sz="2400" b="1" dirty="0">
                <a:solidFill>
                  <a:schemeClr val="tx1"/>
                </a:solidFill>
                <a:latin typeface="+mj-ea"/>
                <a:ea typeface="+mj-ea"/>
              </a:rPr>
              <a:t>国际联盟经调查及讨论后决议</a:t>
            </a:r>
            <a:r>
              <a:rPr lang="zh-TW" altLang="en-US" sz="2400" b="1" dirty="0">
                <a:solidFill>
                  <a:srgbClr val="FF0000"/>
                </a:solidFill>
                <a:latin typeface="+mj-ea"/>
                <a:ea typeface="+mj-ea"/>
              </a:rPr>
              <a:t>日本入侵中国东北的军事行动并不合法</a:t>
            </a:r>
            <a:r>
              <a:rPr lang="zh-TW" altLang="en-US" sz="2400" b="1" dirty="0">
                <a:solidFill>
                  <a:schemeClr val="tx1"/>
                </a:solidFill>
                <a:latin typeface="+mj-ea"/>
                <a:ea typeface="+mj-ea"/>
              </a:rPr>
              <a:t>。其后，</a:t>
            </a:r>
            <a:r>
              <a:rPr lang="zh-TW" altLang="en-US" sz="2400" b="1" dirty="0">
                <a:solidFill>
                  <a:srgbClr val="0070C0"/>
                </a:solidFill>
                <a:latin typeface="+mj-ea"/>
                <a:ea typeface="+mj-ea"/>
              </a:rPr>
              <a:t>日本退出国际联盟</a:t>
            </a:r>
            <a:r>
              <a:rPr lang="zh-TW" altLang="en-US" sz="2400" b="1" dirty="0">
                <a:solidFill>
                  <a:schemeClr val="tx1"/>
                </a:solidFill>
                <a:latin typeface="+mj-ea"/>
                <a:ea typeface="+mj-ea"/>
              </a:rPr>
              <a:t>，</a:t>
            </a:r>
            <a:r>
              <a:rPr lang="zh-TW" altLang="en-US" sz="2400" b="1" dirty="0">
                <a:solidFill>
                  <a:srgbClr val="FF0000"/>
                </a:solidFill>
                <a:latin typeface="+mj-ea"/>
                <a:ea typeface="+mj-ea"/>
              </a:rPr>
              <a:t>并加紧侵华的步伐</a:t>
            </a:r>
            <a:r>
              <a:rPr lang="zh-TW" altLang="en-US" sz="2400" b="1" dirty="0">
                <a:solidFill>
                  <a:schemeClr val="tx1"/>
                </a:solidFill>
                <a:latin typeface="+mj-ea"/>
                <a:ea typeface="+mj-ea"/>
              </a:rPr>
              <a:t>。</a:t>
            </a:r>
          </a:p>
        </p:txBody>
      </p:sp>
      <p:pic>
        <p:nvPicPr>
          <p:cNvPr id="9" name="Picture 2" descr="E:\images\pic\A0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408" y="336037"/>
            <a:ext cx="8777937" cy="608443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4" name="矩形 13"/>
          <p:cNvSpPr/>
          <p:nvPr/>
        </p:nvSpPr>
        <p:spPr>
          <a:xfrm>
            <a:off x="3412096" y="2743200"/>
            <a:ext cx="826076" cy="1741714"/>
          </a:xfrm>
          <a:prstGeom prst="rect">
            <a:avLst/>
          </a:prstGeom>
          <a:noFill/>
          <a:ln>
            <a:solidFill>
              <a:srgbClr val="E0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ext Box 6"/>
          <p:cNvSpPr txBox="1">
            <a:spLocks noChangeArrowheads="1"/>
          </p:cNvSpPr>
          <p:nvPr/>
        </p:nvSpPr>
        <p:spPr bwMode="auto">
          <a:xfrm>
            <a:off x="5418668" y="439259"/>
            <a:ext cx="4867146" cy="769441"/>
          </a:xfrm>
          <a:prstGeom prst="rect">
            <a:avLst/>
          </a:prstGeom>
          <a:solidFill>
            <a:schemeClr val="tx1"/>
          </a:solidFill>
          <a:ln w="9525">
            <a:noFill/>
            <a:miter lim="800000"/>
            <a:headEnd/>
            <a:tailEnd/>
          </a:ln>
          <a:effectLst/>
        </p:spPr>
        <p:txBody>
          <a:bodyPr wrap="square">
            <a:spAutoFit/>
          </a:bodyPr>
          <a:lstStyle/>
          <a:p>
            <a:pPr algn="ctr">
              <a:buClr>
                <a:srgbClr val="990099"/>
              </a:buClr>
            </a:pPr>
            <a:r>
              <a:rPr lang="zh-TW" altLang="en-US" sz="4400" b="1" dirty="0">
                <a:solidFill>
                  <a:schemeClr val="bg1"/>
                </a:solidFill>
                <a:latin typeface="+mj-ea"/>
                <a:ea typeface="+mj-ea"/>
              </a:rPr>
              <a:t>国际联盟的议决</a:t>
            </a:r>
            <a:endParaRPr lang="zh-TW" altLang="en-US" sz="4000" b="1" dirty="0">
              <a:solidFill>
                <a:schemeClr val="bg1"/>
              </a:solidFill>
              <a:latin typeface="+mj-ea"/>
              <a:ea typeface="+mj-ea"/>
            </a:endParaRPr>
          </a:p>
        </p:txBody>
      </p:sp>
      <p:sp>
        <p:nvSpPr>
          <p:cNvPr id="2" name="文字方塊 1">
            <a:extLst>
              <a:ext uri="{FF2B5EF4-FFF2-40B4-BE49-F238E27FC236}">
                <a16:creationId xmlns:a16="http://schemas.microsoft.com/office/drawing/2014/main" id="{D13FE5AB-37D0-9297-8ED9-E158D2A5E8CF}"/>
              </a:ext>
            </a:extLst>
          </p:cNvPr>
          <p:cNvSpPr txBox="1"/>
          <p:nvPr/>
        </p:nvSpPr>
        <p:spPr>
          <a:xfrm>
            <a:off x="7621487" y="6471966"/>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图片来源：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历史影像中的近代中国</a:t>
            </a:r>
            <a:r>
              <a:rPr lang="en-US" altLang="zh-TW" sz="1400" dirty="0">
                <a:latin typeface="Times New Roman" panose="02020603050405020304" pitchFamily="18" charset="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徐宗懋藏品选</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endParaRPr lang="zh-HK" altLang="en-US" sz="1400" dirty="0"/>
          </a:p>
        </p:txBody>
      </p:sp>
    </p:spTree>
    <p:extLst>
      <p:ext uri="{BB962C8B-B14F-4D97-AF65-F5344CB8AC3E}">
        <p14:creationId xmlns:p14="http://schemas.microsoft.com/office/powerpoint/2010/main" val="3396521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88201" y="3178485"/>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3195" y="2818370"/>
            <a:ext cx="506659" cy="588032"/>
          </a:xfrm>
          <a:prstGeom prst="rect">
            <a:avLst/>
          </a:prstGeom>
        </p:spPr>
      </p:pic>
      <p:pic>
        <p:nvPicPr>
          <p:cNvPr id="20" name="圖片 1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93058" y="2854738"/>
            <a:ext cx="505671" cy="586578"/>
          </a:xfrm>
          <a:prstGeom prst="rect">
            <a:avLst/>
          </a:prstGeom>
        </p:spPr>
      </p:pic>
      <p:pic>
        <p:nvPicPr>
          <p:cNvPr id="24" name="圖片 2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28760" y="2885196"/>
            <a:ext cx="505671" cy="586578"/>
          </a:xfrm>
          <a:prstGeom prst="rect">
            <a:avLst/>
          </a:prstGeom>
        </p:spPr>
      </p:pic>
      <p:pic>
        <p:nvPicPr>
          <p:cNvPr id="36" name="圖片 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57598" y="2943863"/>
            <a:ext cx="505671" cy="586578"/>
          </a:xfrm>
          <a:prstGeom prst="rect">
            <a:avLst/>
          </a:prstGeom>
        </p:spPr>
      </p:pic>
      <p:pic>
        <p:nvPicPr>
          <p:cNvPr id="45" name="圖片 4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89551" y="2925188"/>
            <a:ext cx="505671" cy="586578"/>
          </a:xfrm>
          <a:prstGeom prst="rect">
            <a:avLst/>
          </a:prstGeom>
        </p:spPr>
      </p:pic>
      <p:sp>
        <p:nvSpPr>
          <p:cNvPr id="5" name="文字方塊 4"/>
          <p:cNvSpPr txBox="1"/>
          <p:nvPr/>
        </p:nvSpPr>
        <p:spPr>
          <a:xfrm>
            <a:off x="826269" y="1994943"/>
            <a:ext cx="1415772" cy="1015663"/>
          </a:xfrm>
          <a:prstGeom prst="rect">
            <a:avLst/>
          </a:prstGeom>
          <a:noFill/>
        </p:spPr>
        <p:txBody>
          <a:bodyPr wrap="none" rtlCol="0">
            <a:spAutoFit/>
          </a:bodyPr>
          <a:lstStyle/>
          <a:p>
            <a:pPr algn="ctr"/>
            <a:r>
              <a:rPr lang="en-US" altLang="zh-TW" sz="2800" b="1" dirty="0">
                <a:latin typeface="Arial Black" panose="020B0A04020102020204" pitchFamily="34" charset="0"/>
              </a:rPr>
              <a:t>1931</a:t>
            </a:r>
          </a:p>
          <a:p>
            <a:pPr algn="ctr"/>
            <a:r>
              <a:rPr lang="zh-TW" altLang="en-US" sz="1600" b="1" dirty="0"/>
              <a:t>九一八事变</a:t>
            </a:r>
            <a:endParaRPr lang="en-US" altLang="zh-TW" sz="1600" b="1" dirty="0"/>
          </a:p>
          <a:p>
            <a:pPr algn="ctr"/>
            <a:r>
              <a:rPr lang="zh-TW" altLang="en-US" sz="1600" b="1" dirty="0"/>
              <a:t>日本侵略东北</a:t>
            </a:r>
          </a:p>
        </p:txBody>
      </p:sp>
      <p:sp>
        <p:nvSpPr>
          <p:cNvPr id="46" name="文字方塊 45"/>
          <p:cNvSpPr txBox="1"/>
          <p:nvPr/>
        </p:nvSpPr>
        <p:spPr>
          <a:xfrm>
            <a:off x="4497039" y="1941827"/>
            <a:ext cx="4083169" cy="1015663"/>
          </a:xfrm>
          <a:prstGeom prst="rect">
            <a:avLst/>
          </a:prstGeom>
          <a:noFill/>
        </p:spPr>
        <p:txBody>
          <a:bodyPr wrap="none" rtlCol="0">
            <a:spAutoFit/>
          </a:bodyPr>
          <a:lstStyle/>
          <a:p>
            <a:pPr algn="ctr"/>
            <a:r>
              <a:rPr lang="en-US" altLang="zh-TW" sz="2800" b="1" dirty="0">
                <a:latin typeface="Arial Black" panose="020B0A04020102020204" pitchFamily="34" charset="0"/>
              </a:rPr>
              <a:t>1937</a:t>
            </a:r>
          </a:p>
          <a:p>
            <a:pPr algn="ctr"/>
            <a:r>
              <a:rPr lang="zh-TW" altLang="en-US" sz="1600" b="1" dirty="0"/>
              <a:t>七七事变，日本侵略上海、北平、天津等地</a:t>
            </a:r>
            <a:endParaRPr lang="en-US" altLang="zh-TW" sz="1600" b="1" dirty="0"/>
          </a:p>
          <a:p>
            <a:pPr algn="ctr"/>
            <a:r>
              <a:rPr lang="en-US" altLang="zh-TW" sz="1600" b="1" dirty="0"/>
              <a:t>12</a:t>
            </a:r>
            <a:r>
              <a:rPr lang="zh-TW" altLang="en-US" sz="1600" b="1" dirty="0"/>
              <a:t>月侵占南京，进行南京大屠杀</a:t>
            </a:r>
          </a:p>
        </p:txBody>
      </p:sp>
      <p:sp>
        <p:nvSpPr>
          <p:cNvPr id="47" name="文字方塊 46"/>
          <p:cNvSpPr txBox="1"/>
          <p:nvPr/>
        </p:nvSpPr>
        <p:spPr>
          <a:xfrm>
            <a:off x="1326936" y="3495025"/>
            <a:ext cx="2031325" cy="1508105"/>
          </a:xfrm>
          <a:prstGeom prst="rect">
            <a:avLst/>
          </a:prstGeom>
          <a:noFill/>
        </p:spPr>
        <p:txBody>
          <a:bodyPr wrap="none" rtlCol="0">
            <a:spAutoFit/>
          </a:bodyPr>
          <a:lstStyle/>
          <a:p>
            <a:pPr algn="ctr"/>
            <a:r>
              <a:rPr lang="en-US" altLang="zh-TW" sz="2800" b="1" dirty="0">
                <a:latin typeface="Arial Black" panose="020B0A04020102020204" pitchFamily="34" charset="0"/>
              </a:rPr>
              <a:t>1932</a:t>
            </a:r>
          </a:p>
          <a:p>
            <a:pPr algn="ctr"/>
            <a:r>
              <a:rPr lang="zh-TW" altLang="en-US" sz="1600" b="1" dirty="0"/>
              <a:t>一二八事变</a:t>
            </a:r>
            <a:endParaRPr lang="en-US" altLang="zh-TW" sz="1600" b="1" dirty="0"/>
          </a:p>
          <a:p>
            <a:pPr algn="ctr"/>
            <a:r>
              <a:rPr lang="zh-TW" altLang="en-US" sz="1600" b="1" dirty="0"/>
              <a:t>日本侵略上海</a:t>
            </a:r>
            <a:endParaRPr lang="en-US" altLang="zh-TW" sz="1600" b="1" dirty="0"/>
          </a:p>
          <a:p>
            <a:pPr algn="ctr"/>
            <a:r>
              <a:rPr lang="zh-TW" altLang="en-US" sz="1600" b="1" dirty="0"/>
              <a:t>其后扶植「满洲国」</a:t>
            </a:r>
            <a:endParaRPr lang="en-US" altLang="zh-TW" sz="1600" b="1" dirty="0"/>
          </a:p>
          <a:p>
            <a:pPr algn="ctr"/>
            <a:r>
              <a:rPr lang="zh-TW" altLang="en-US" sz="1600" b="1" dirty="0"/>
              <a:t>傀儡政权</a:t>
            </a:r>
          </a:p>
        </p:txBody>
      </p:sp>
      <p:sp>
        <p:nvSpPr>
          <p:cNvPr id="49" name="文字方塊 48"/>
          <p:cNvSpPr txBox="1"/>
          <p:nvPr/>
        </p:nvSpPr>
        <p:spPr>
          <a:xfrm>
            <a:off x="2345894" y="1988613"/>
            <a:ext cx="1826141" cy="1046440"/>
          </a:xfrm>
          <a:prstGeom prst="rect">
            <a:avLst/>
          </a:prstGeom>
          <a:noFill/>
        </p:spPr>
        <p:txBody>
          <a:bodyPr wrap="none" rtlCol="0">
            <a:spAutoFit/>
          </a:bodyPr>
          <a:lstStyle/>
          <a:p>
            <a:pPr algn="ctr"/>
            <a:r>
              <a:rPr lang="en-US" altLang="zh-TW" sz="2800" b="1" dirty="0">
                <a:latin typeface="Arial Black" panose="020B0A04020102020204" pitchFamily="34" charset="0"/>
              </a:rPr>
              <a:t>1933</a:t>
            </a:r>
          </a:p>
          <a:p>
            <a:pPr algn="ctr"/>
            <a:r>
              <a:rPr lang="zh-TW" altLang="en-US" sz="1600" b="1" dirty="0"/>
              <a:t>日本攻占山海关、</a:t>
            </a:r>
            <a:endParaRPr lang="en-US" altLang="zh-TW" sz="1600" b="1" dirty="0"/>
          </a:p>
          <a:p>
            <a:pPr algn="ctr"/>
            <a:r>
              <a:rPr lang="zh-TW" altLang="en-US" sz="1600" b="1" dirty="0"/>
              <a:t>长城、热河等地</a:t>
            </a:r>
          </a:p>
        </p:txBody>
      </p:sp>
      <p:sp>
        <p:nvSpPr>
          <p:cNvPr id="50" name="文字方塊 49"/>
          <p:cNvSpPr txBox="1"/>
          <p:nvPr/>
        </p:nvSpPr>
        <p:spPr>
          <a:xfrm>
            <a:off x="6797178" y="3536802"/>
            <a:ext cx="1620957" cy="1046440"/>
          </a:xfrm>
          <a:prstGeom prst="rect">
            <a:avLst/>
          </a:prstGeom>
          <a:noFill/>
        </p:spPr>
        <p:txBody>
          <a:bodyPr wrap="none" rtlCol="0">
            <a:spAutoFit/>
          </a:bodyPr>
          <a:lstStyle/>
          <a:p>
            <a:pPr algn="ctr"/>
            <a:r>
              <a:rPr lang="en-US" altLang="zh-TW" sz="2800" b="1" dirty="0">
                <a:latin typeface="Arial Black" panose="020B0A04020102020204" pitchFamily="34" charset="0"/>
              </a:rPr>
              <a:t>1938</a:t>
            </a:r>
          </a:p>
          <a:p>
            <a:pPr algn="ctr"/>
            <a:r>
              <a:rPr lang="zh-TW" altLang="en-US" sz="1600" b="1" dirty="0"/>
              <a:t>日本侵略华中、</a:t>
            </a:r>
            <a:endParaRPr lang="en-US" altLang="zh-TW" sz="1600" b="1" dirty="0"/>
          </a:p>
          <a:p>
            <a:pPr algn="ctr"/>
            <a:r>
              <a:rPr lang="zh-TW" altLang="en-US" sz="1600" b="1" dirty="0"/>
              <a:t>华南地区</a:t>
            </a:r>
          </a:p>
        </p:txBody>
      </p:sp>
      <p:pic>
        <p:nvPicPr>
          <p:cNvPr id="52" name="圖片 51"/>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66971" y="2957490"/>
            <a:ext cx="505671" cy="586578"/>
          </a:xfrm>
          <a:prstGeom prst="rect">
            <a:avLst/>
          </a:prstGeom>
        </p:spPr>
      </p:pic>
      <p:sp>
        <p:nvSpPr>
          <p:cNvPr id="53" name="文字方塊 52"/>
          <p:cNvSpPr txBox="1"/>
          <p:nvPr/>
        </p:nvSpPr>
        <p:spPr>
          <a:xfrm>
            <a:off x="9925148" y="1960757"/>
            <a:ext cx="1739725" cy="1015663"/>
          </a:xfrm>
          <a:prstGeom prst="rect">
            <a:avLst/>
          </a:prstGeom>
          <a:noFill/>
        </p:spPr>
        <p:txBody>
          <a:bodyPr wrap="square" rtlCol="0">
            <a:spAutoFit/>
          </a:bodyPr>
          <a:lstStyle/>
          <a:p>
            <a:pPr algn="ctr"/>
            <a:r>
              <a:rPr lang="en-US" altLang="zh-TW" sz="2800" b="1" dirty="0">
                <a:latin typeface="Arial Black" panose="020B0A04020102020204" pitchFamily="34" charset="0"/>
              </a:rPr>
              <a:t>1945</a:t>
            </a:r>
          </a:p>
          <a:p>
            <a:pPr algn="ctr"/>
            <a:r>
              <a:rPr lang="zh-TW" altLang="en-US" sz="1600" b="1" dirty="0"/>
              <a:t>日本无条件投降</a:t>
            </a:r>
            <a:endParaRPr lang="en-US" altLang="zh-TW" sz="1600" b="1" dirty="0"/>
          </a:p>
          <a:p>
            <a:pPr algn="ctr"/>
            <a:r>
              <a:rPr lang="zh-TW" altLang="en-US" sz="1600" b="1" dirty="0"/>
              <a:t>中国抗战胜利</a:t>
            </a:r>
            <a:endParaRPr lang="en-US" altLang="zh-TW" sz="1600" b="1" dirty="0"/>
          </a:p>
        </p:txBody>
      </p:sp>
      <p:pic>
        <p:nvPicPr>
          <p:cNvPr id="19" name="圖片 1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5897" y="2908447"/>
            <a:ext cx="505671" cy="586578"/>
          </a:xfrm>
          <a:prstGeom prst="rect">
            <a:avLst/>
          </a:prstGeom>
        </p:spPr>
      </p:pic>
      <p:sp>
        <p:nvSpPr>
          <p:cNvPr id="21" name="文字方塊 20"/>
          <p:cNvSpPr txBox="1"/>
          <p:nvPr/>
        </p:nvSpPr>
        <p:spPr>
          <a:xfrm>
            <a:off x="4399363" y="3488117"/>
            <a:ext cx="1826142" cy="1015663"/>
          </a:xfrm>
          <a:prstGeom prst="rect">
            <a:avLst/>
          </a:prstGeom>
          <a:noFill/>
        </p:spPr>
        <p:txBody>
          <a:bodyPr wrap="none" rtlCol="0">
            <a:spAutoFit/>
          </a:bodyPr>
          <a:lstStyle/>
          <a:p>
            <a:pPr algn="ctr"/>
            <a:r>
              <a:rPr lang="en-US" altLang="zh-TW" sz="2800" b="1" dirty="0">
                <a:latin typeface="Arial Black" panose="020B0A04020102020204" pitchFamily="34" charset="0"/>
              </a:rPr>
              <a:t>1936</a:t>
            </a:r>
          </a:p>
          <a:p>
            <a:pPr algn="ctr"/>
            <a:r>
              <a:rPr lang="zh-TW" altLang="en-US" sz="1600" b="1" dirty="0"/>
              <a:t>日本策动</a:t>
            </a:r>
            <a:endParaRPr lang="en-US" altLang="zh-TW" sz="1600" b="1" dirty="0"/>
          </a:p>
          <a:p>
            <a:pPr algn="ctr"/>
            <a:r>
              <a:rPr lang="zh-TW" altLang="en-US" sz="1600" b="1" dirty="0"/>
              <a:t>「华北五省自治」</a:t>
            </a:r>
          </a:p>
        </p:txBody>
      </p:sp>
      <p:sp>
        <p:nvSpPr>
          <p:cNvPr id="23" name="橢圓 22"/>
          <p:cNvSpPr>
            <a:spLocks noChangeArrowheads="1"/>
          </p:cNvSpPr>
          <p:nvPr/>
        </p:nvSpPr>
        <p:spPr bwMode="auto">
          <a:xfrm>
            <a:off x="783241" y="1889010"/>
            <a:ext cx="1559571" cy="12778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sp>
        <p:nvSpPr>
          <p:cNvPr id="25" name="橢圓 24"/>
          <p:cNvSpPr>
            <a:spLocks noChangeArrowheads="1"/>
          </p:cNvSpPr>
          <p:nvPr/>
        </p:nvSpPr>
        <p:spPr bwMode="auto">
          <a:xfrm>
            <a:off x="9996276" y="1816974"/>
            <a:ext cx="1604967" cy="137159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pic>
        <p:nvPicPr>
          <p:cNvPr id="2" name="圖片 1">
            <a:extLst>
              <a:ext uri="{FF2B5EF4-FFF2-40B4-BE49-F238E27FC236}">
                <a16:creationId xmlns:a16="http://schemas.microsoft.com/office/drawing/2014/main" id="{4CEEE54F-7FE4-4EF9-FE83-B5157C748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 y="370385"/>
            <a:ext cx="11073424" cy="1543084"/>
          </a:xfrm>
          <a:prstGeom prst="rect">
            <a:avLst/>
          </a:prstGeom>
          <a:ln>
            <a:noFill/>
          </a:ln>
          <a:effectLst>
            <a:outerShdw blurRad="292100" dist="139700" dir="2700000" algn="tl" rotWithShape="0">
              <a:srgbClr val="333333">
                <a:alpha val="65000"/>
              </a:srgbClr>
            </a:outerShdw>
          </a:effectLst>
        </p:spPr>
      </p:pic>
      <p:sp>
        <p:nvSpPr>
          <p:cNvPr id="4" name="文字方塊 3">
            <a:extLst>
              <a:ext uri="{FF2B5EF4-FFF2-40B4-BE49-F238E27FC236}">
                <a16:creationId xmlns:a16="http://schemas.microsoft.com/office/drawing/2014/main" id="{A6471DCC-9F8A-B7B3-5705-4F4C28E888CE}"/>
              </a:ext>
            </a:extLst>
          </p:cNvPr>
          <p:cNvSpPr txBox="1"/>
          <p:nvPr/>
        </p:nvSpPr>
        <p:spPr>
          <a:xfrm>
            <a:off x="6917657" y="968965"/>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年以后较重大事件举隅</a:t>
            </a:r>
            <a:endParaRPr lang="zh-HK" altLang="en-US" sz="2400" b="1" dirty="0">
              <a:latin typeface="+mj-ea"/>
              <a:ea typeface="+mj-ea"/>
            </a:endParaRPr>
          </a:p>
        </p:txBody>
      </p:sp>
      <p:sp>
        <p:nvSpPr>
          <p:cNvPr id="22" name="矩形 21"/>
          <p:cNvSpPr/>
          <p:nvPr/>
        </p:nvSpPr>
        <p:spPr>
          <a:xfrm>
            <a:off x="-78658" y="5258904"/>
            <a:ext cx="12270658" cy="923330"/>
          </a:xfrm>
          <a:prstGeom prst="rect">
            <a:avLst/>
          </a:prstGeom>
          <a:solidFill>
            <a:srgbClr val="FFFF00"/>
          </a:solidFill>
        </p:spPr>
        <p:txBody>
          <a:bodyPr wrap="square">
            <a:spAutoFit/>
          </a:bodyPr>
          <a:lstStyle/>
          <a:p>
            <a:pPr algn="ctr">
              <a:defRPr/>
            </a:pPr>
            <a:r>
              <a:rPr lang="zh-TW" altLang="en-US" sz="5400" b="1" spc="-150" dirty="0">
                <a:ln w="13500">
                  <a:solidFill>
                    <a:srgbClr val="BBE0E3">
                      <a:shade val="2500"/>
                      <a:alpha val="6500"/>
                    </a:srgbClr>
                  </a:solidFill>
                  <a:prstDash val="solid"/>
                </a:ln>
                <a:solidFill>
                  <a:srgbClr val="FF0000"/>
                </a:solidFill>
                <a:latin typeface="+mj-ea"/>
                <a:ea typeface="+mj-ea"/>
              </a:rPr>
              <a:t>日本加紧侵华步伐</a:t>
            </a:r>
            <a:endParaRPr lang="en-US" altLang="zh-TW" sz="5400" b="1" spc="-150" dirty="0">
              <a:ln w="13500">
                <a:solidFill>
                  <a:srgbClr val="BBE0E3">
                    <a:shade val="2500"/>
                    <a:alpha val="6500"/>
                  </a:srgbClr>
                </a:solidFill>
                <a:prstDash val="solid"/>
              </a:ln>
              <a:solidFill>
                <a:srgbClr val="FF0000"/>
              </a:solidFill>
              <a:latin typeface="+mj-ea"/>
              <a:ea typeface="+mj-ea"/>
            </a:endParaRPr>
          </a:p>
        </p:txBody>
      </p:sp>
    </p:spTree>
    <p:extLst>
      <p:ext uri="{BB962C8B-B14F-4D97-AF65-F5344CB8AC3E}">
        <p14:creationId xmlns:p14="http://schemas.microsoft.com/office/powerpoint/2010/main" val="306179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02619" y="3760256"/>
            <a:ext cx="9989677" cy="1502181"/>
          </a:xfrm>
          <a:prstGeom prst="rect">
            <a:avLst/>
          </a:prstGeom>
        </p:spPr>
        <p:txBody>
          <a:bodyPr vert="horz" lIns="91440" tIns="45720" rIns="91440" bIns="45720" rtlCol="0" anchor="b">
            <a:normAutofit fontScale="92500" lnSpcReduction="10000"/>
          </a:bodyPr>
          <a:lstStyle/>
          <a:p>
            <a:pPr algn="ctr">
              <a:spcBef>
                <a:spcPct val="0"/>
              </a:spcBef>
              <a:spcAft>
                <a:spcPts val="600"/>
              </a:spcAft>
            </a:pPr>
            <a:r>
              <a:rPr lang="zh-TW" altLang="en-US" sz="5400" b="1" dirty="0">
                <a:ln w="3175" cmpd="sng">
                  <a:noFill/>
                </a:ln>
                <a:solidFill>
                  <a:schemeClr val="tx1">
                    <a:lumMod val="85000"/>
                    <a:lumOff val="15000"/>
                  </a:schemeClr>
                </a:solidFill>
                <a:latin typeface="+mj-lt"/>
                <a:ea typeface="+mj-ea"/>
                <a:cs typeface="+mj-cs"/>
              </a:rPr>
              <a:t>日本侵华</a:t>
            </a:r>
            <a:br>
              <a:rPr lang="en-US" altLang="zh-TW" sz="5400" b="1" dirty="0">
                <a:ln w="3175" cmpd="sng">
                  <a:noFill/>
                </a:ln>
                <a:solidFill>
                  <a:schemeClr val="tx1">
                    <a:lumMod val="85000"/>
                    <a:lumOff val="15000"/>
                  </a:schemeClr>
                </a:solidFill>
                <a:latin typeface="+mj-lt"/>
                <a:ea typeface="+mj-ea"/>
                <a:cs typeface="+mj-cs"/>
              </a:rPr>
            </a:br>
            <a:r>
              <a:rPr lang="zh-TW" altLang="en-US" sz="5400" b="1" dirty="0">
                <a:ln w="3175" cmpd="sng">
                  <a:noFill/>
                </a:ln>
                <a:solidFill>
                  <a:schemeClr val="tx1">
                    <a:lumMod val="85000"/>
                    <a:lumOff val="15000"/>
                  </a:schemeClr>
                </a:solidFill>
                <a:latin typeface="+mj-lt"/>
                <a:ea typeface="+mj-ea"/>
                <a:cs typeface="+mj-cs"/>
              </a:rPr>
              <a:t>内地与香港血脉相连</a:t>
            </a:r>
            <a:endParaRPr lang="en-US" altLang="zh-TW" sz="5400" dirty="0">
              <a:ln w="3175" cmpd="sng">
                <a:noFill/>
              </a:ln>
              <a:solidFill>
                <a:schemeClr val="tx1">
                  <a:lumMod val="85000"/>
                  <a:lumOff val="15000"/>
                </a:schemeClr>
              </a:solidFill>
              <a:latin typeface="+mj-lt"/>
              <a:ea typeface="+mj-ea"/>
              <a:cs typeface="+mj-cs"/>
            </a:endParaRPr>
          </a:p>
        </p:txBody>
      </p:sp>
      <p:pic>
        <p:nvPicPr>
          <p:cNvPr id="2" name="Picture 2" descr="https://www.ccdi.gov.cn/yaowen/202009/W020200918299429187420.jpg">
            <a:extLst>
              <a:ext uri="{FF2B5EF4-FFF2-40B4-BE49-F238E27FC236}">
                <a16:creationId xmlns:a16="http://schemas.microsoft.com/office/drawing/2014/main" id="{DD913165-2D4B-415E-59A8-74AE32186D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t="40476" r="-1" b="18980"/>
          <a:stretch/>
        </p:blipFill>
        <p:spPr bwMode="auto">
          <a:xfrm>
            <a:off x="2811966" y="1651508"/>
            <a:ext cx="6568068" cy="177749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662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7488" y="5387521"/>
            <a:ext cx="10478301" cy="954107"/>
          </a:xfrm>
          <a:prstGeom prst="rect">
            <a:avLst/>
          </a:prstGeom>
        </p:spPr>
        <p:txBody>
          <a:bodyPr wrap="square">
            <a:spAutoFit/>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中国辽宁省沈阳市内有一座</a:t>
            </a:r>
            <a:r>
              <a:rPr lang="zh-CN" altLang="en-US" sz="2800" b="1" dirty="0">
                <a:latin typeface="微軟正黑體" panose="020B0604030504040204" pitchFamily="34" charset="-120"/>
                <a:ea typeface="微軟正黑體" panose="020B0604030504040204" pitchFamily="34" charset="-120"/>
                <a:cs typeface="Times New Roman" panose="02020603050405020304" pitchFamily="18" charset="0"/>
              </a:rPr>
              <a:t>九一八历史博物馆</a:t>
            </a:r>
            <a:r>
              <a:rPr lang="zh-CN" altLang="en-US" sz="2800" dirty="0">
                <a:latin typeface="微軟正黑體" panose="020B0604030504040204" pitchFamily="34" charset="-120"/>
                <a:ea typeface="微軟正黑體" panose="020B0604030504040204" pitchFamily="34" charset="-120"/>
                <a:cs typeface="Times New Roman" panose="02020603050405020304" pitchFamily="18" charset="0"/>
              </a:rPr>
              <a:t>。馆前的残历碑记载着一段</a:t>
            </a:r>
            <a:r>
              <a:rPr lang="zh-CN"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关于</a:t>
            </a:r>
            <a:r>
              <a:rPr lang="en-US" altLang="zh-CN"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1931</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日在中国东北发生的抗战历史</a:t>
            </a:r>
            <a:r>
              <a:rPr lang="zh-CN"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矩形 1"/>
          <p:cNvSpPr/>
          <p:nvPr/>
        </p:nvSpPr>
        <p:spPr>
          <a:xfrm>
            <a:off x="5305425" y="6359143"/>
            <a:ext cx="6886575" cy="523220"/>
          </a:xfrm>
          <a:prstGeom prst="rect">
            <a:avLst/>
          </a:prstGeom>
        </p:spPr>
        <p:txBody>
          <a:bodyPr wrap="square">
            <a:spAutoFit/>
          </a:bodyPr>
          <a:lstStyle/>
          <a:p>
            <a:pPr algn="r"/>
            <a:r>
              <a:rPr lang="zh-TW" altLang="en-US" sz="1400" dirty="0">
                <a:latin typeface="Times New Roman" panose="02020603050405020304" pitchFamily="18" charset="0"/>
                <a:cs typeface="Times New Roman" panose="02020603050405020304" pitchFamily="18" charset="0"/>
              </a:rPr>
              <a:t>图片来源： </a:t>
            </a:r>
            <a:r>
              <a:rPr lang="en-US" altLang="zh-TW" sz="1400" dirty="0">
                <a:latin typeface="Times New Roman" panose="02020603050405020304" pitchFamily="18" charset="0"/>
                <a:cs typeface="Times New Roman" panose="02020603050405020304" pitchFamily="18" charset="0"/>
              </a:rPr>
              <a:t>http://ghzy.hangzhou.gov.cn/art/2020/8/28/art_1228962741_55770518.html</a:t>
            </a:r>
          </a:p>
          <a:p>
            <a:pPr algn="r"/>
            <a:r>
              <a:rPr lang="en-US" altLang="zh-TW" sz="1400" dirty="0">
                <a:latin typeface="Times New Roman" panose="02020603050405020304" pitchFamily="18" charset="0"/>
                <a:cs typeface="Times New Roman" panose="02020603050405020304" pitchFamily="18" charset="0"/>
              </a:rPr>
              <a:t>https://www.ccdi.gov.cn/yaowen/202009/t20200918_225761.html</a:t>
            </a:r>
            <a:endParaRPr lang="zh-TW" altLang="en-US" sz="1400"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2"/>
          <a:stretch>
            <a:fillRect/>
          </a:stretch>
        </p:blipFill>
        <p:spPr>
          <a:xfrm>
            <a:off x="871870" y="487668"/>
            <a:ext cx="4175749" cy="3219174"/>
          </a:xfrm>
          <a:prstGeom prst="rect">
            <a:avLst/>
          </a:prstGeom>
          <a:ln w="127000" cap="sq">
            <a:noFill/>
            <a:miter lim="800000"/>
          </a:ln>
          <a:effectLst>
            <a:outerShdw blurRad="57150" dist="50800" dir="2700000" algn="tl" rotWithShape="0">
              <a:srgbClr val="000000">
                <a:alpha val="40000"/>
              </a:srgbClr>
            </a:outerShdw>
          </a:effectLst>
        </p:spPr>
      </p:pic>
      <p:pic>
        <p:nvPicPr>
          <p:cNvPr id="6" name="Picture 2" descr="https://www.ccdi.gov.cn/yaowen/202009/W020200918299429187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804" y="1136650"/>
            <a:ext cx="5994770" cy="39965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圓角矩形 4"/>
          <p:cNvSpPr/>
          <p:nvPr/>
        </p:nvSpPr>
        <p:spPr>
          <a:xfrm>
            <a:off x="3644900" y="1470479"/>
            <a:ext cx="558800" cy="355600"/>
          </a:xfrm>
          <a:prstGeom prst="roundRect">
            <a:avLst/>
          </a:prstGeom>
          <a:solidFill>
            <a:srgbClr val="ABE4E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a:cxnSpLocks/>
          </p:cNvCxnSpPr>
          <p:nvPr/>
        </p:nvCxnSpPr>
        <p:spPr>
          <a:xfrm>
            <a:off x="4200525" y="1648279"/>
            <a:ext cx="1104900" cy="19531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74877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24150" y="2714599"/>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9205" y="2455337"/>
            <a:ext cx="506659" cy="588032"/>
          </a:xfrm>
          <a:prstGeom prst="rect">
            <a:avLst/>
          </a:prstGeom>
        </p:spPr>
      </p:pic>
      <p:pic>
        <p:nvPicPr>
          <p:cNvPr id="20" name="圖片 19"/>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76232" y="2455337"/>
            <a:ext cx="505671" cy="586578"/>
          </a:xfrm>
          <a:prstGeom prst="rect">
            <a:avLst/>
          </a:prstGeom>
        </p:spPr>
      </p:pic>
      <p:pic>
        <p:nvPicPr>
          <p:cNvPr id="24" name="圖片 23"/>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10826" y="2444394"/>
            <a:ext cx="505671" cy="586578"/>
          </a:xfrm>
          <a:prstGeom prst="rect">
            <a:avLst/>
          </a:prstGeom>
        </p:spPr>
      </p:pic>
      <p:pic>
        <p:nvPicPr>
          <p:cNvPr id="28" name="圖片 27"/>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40954" y="2442126"/>
            <a:ext cx="505671" cy="586578"/>
          </a:xfrm>
          <a:prstGeom prst="rect">
            <a:avLst/>
          </a:prstGeom>
        </p:spPr>
      </p:pic>
      <p:pic>
        <p:nvPicPr>
          <p:cNvPr id="36" name="圖片 35"/>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33692" y="2455160"/>
            <a:ext cx="505671" cy="586578"/>
          </a:xfrm>
          <a:prstGeom prst="rect">
            <a:avLst/>
          </a:prstGeom>
        </p:spPr>
      </p:pic>
      <p:pic>
        <p:nvPicPr>
          <p:cNvPr id="45" name="圖片 4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49536" y="2494119"/>
            <a:ext cx="505671" cy="586578"/>
          </a:xfrm>
          <a:prstGeom prst="rect">
            <a:avLst/>
          </a:prstGeom>
        </p:spPr>
      </p:pic>
      <p:sp>
        <p:nvSpPr>
          <p:cNvPr id="5" name="文字方塊 4"/>
          <p:cNvSpPr txBox="1"/>
          <p:nvPr/>
        </p:nvSpPr>
        <p:spPr>
          <a:xfrm>
            <a:off x="542953" y="1443329"/>
            <a:ext cx="1415772"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1931</a:t>
            </a:r>
          </a:p>
          <a:p>
            <a:pPr algn="ctr"/>
            <a:r>
              <a:rPr lang="zh-TW" altLang="en-US" sz="1600" b="1" dirty="0">
                <a:solidFill>
                  <a:schemeClr val="bg1">
                    <a:lumMod val="65000"/>
                  </a:schemeClr>
                </a:solidFill>
                <a:latin typeface="Arial Black" panose="020B0A04020102020204" pitchFamily="34" charset="0"/>
              </a:rPr>
              <a:t>九一八事变</a:t>
            </a:r>
            <a:endParaRPr lang="en-US" altLang="zh-TW" sz="1600" b="1" dirty="0">
              <a:solidFill>
                <a:schemeClr val="bg1">
                  <a:lumMod val="65000"/>
                </a:schemeClr>
              </a:solidFill>
              <a:latin typeface="Arial Black" panose="020B0A04020102020204" pitchFamily="34" charset="0"/>
            </a:endParaRPr>
          </a:p>
          <a:p>
            <a:pPr algn="ctr"/>
            <a:r>
              <a:rPr lang="zh-TW" altLang="en-US" sz="1600" b="1" dirty="0">
                <a:solidFill>
                  <a:schemeClr val="bg1">
                    <a:lumMod val="65000"/>
                  </a:schemeClr>
                </a:solidFill>
                <a:latin typeface="Arial Black" panose="020B0A04020102020204" pitchFamily="34" charset="0"/>
              </a:rPr>
              <a:t>日本侵略东北</a:t>
            </a:r>
          </a:p>
        </p:txBody>
      </p:sp>
      <p:sp>
        <p:nvSpPr>
          <p:cNvPr id="49" name="文字方塊 48"/>
          <p:cNvSpPr txBox="1"/>
          <p:nvPr/>
        </p:nvSpPr>
        <p:spPr>
          <a:xfrm>
            <a:off x="2042635" y="1439578"/>
            <a:ext cx="1826141"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1933</a:t>
            </a:r>
          </a:p>
          <a:p>
            <a:pPr algn="ctr"/>
            <a:r>
              <a:rPr lang="zh-TW" altLang="en-US" sz="1600" b="1" dirty="0">
                <a:solidFill>
                  <a:schemeClr val="bg1">
                    <a:lumMod val="65000"/>
                  </a:schemeClr>
                </a:solidFill>
              </a:rPr>
              <a:t>日本攻占山海关、</a:t>
            </a:r>
            <a:endParaRPr lang="en-US" altLang="zh-TW" sz="1600" b="1" dirty="0">
              <a:solidFill>
                <a:schemeClr val="bg1">
                  <a:lumMod val="65000"/>
                </a:schemeClr>
              </a:solidFill>
            </a:endParaRPr>
          </a:p>
          <a:p>
            <a:pPr algn="ctr"/>
            <a:r>
              <a:rPr lang="zh-TW" altLang="en-US" sz="1600" b="1" dirty="0">
                <a:solidFill>
                  <a:schemeClr val="bg1">
                    <a:lumMod val="65000"/>
                  </a:schemeClr>
                </a:solidFill>
              </a:rPr>
              <a:t>长城、热河等地</a:t>
            </a:r>
          </a:p>
        </p:txBody>
      </p:sp>
      <p:sp>
        <p:nvSpPr>
          <p:cNvPr id="50" name="文字方塊 49"/>
          <p:cNvSpPr txBox="1"/>
          <p:nvPr/>
        </p:nvSpPr>
        <p:spPr>
          <a:xfrm>
            <a:off x="6216652" y="3061680"/>
            <a:ext cx="1620957" cy="1046440"/>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1938</a:t>
            </a:r>
          </a:p>
          <a:p>
            <a:pPr algn="ctr"/>
            <a:r>
              <a:rPr lang="zh-TW" altLang="en-US" sz="1600" b="1" dirty="0">
                <a:solidFill>
                  <a:schemeClr val="bg1">
                    <a:lumMod val="65000"/>
                  </a:schemeClr>
                </a:solidFill>
              </a:rPr>
              <a:t>日本侵略华中、</a:t>
            </a:r>
            <a:endParaRPr lang="en-US" altLang="zh-TW" sz="1600" b="1" dirty="0">
              <a:solidFill>
                <a:schemeClr val="bg1">
                  <a:lumMod val="65000"/>
                </a:schemeClr>
              </a:solidFill>
            </a:endParaRPr>
          </a:p>
          <a:p>
            <a:pPr algn="ctr"/>
            <a:r>
              <a:rPr lang="zh-TW" altLang="en-US" sz="1600" b="1" dirty="0">
                <a:solidFill>
                  <a:schemeClr val="bg1">
                    <a:lumMod val="65000"/>
                  </a:schemeClr>
                </a:solidFill>
              </a:rPr>
              <a:t>华南地区</a:t>
            </a:r>
          </a:p>
        </p:txBody>
      </p:sp>
      <p:pic>
        <p:nvPicPr>
          <p:cNvPr id="52" name="圖片 51"/>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74296" y="2461594"/>
            <a:ext cx="505671" cy="586578"/>
          </a:xfrm>
          <a:prstGeom prst="rect">
            <a:avLst/>
          </a:prstGeom>
        </p:spPr>
      </p:pic>
      <p:sp>
        <p:nvSpPr>
          <p:cNvPr id="53" name="文字方塊 52"/>
          <p:cNvSpPr txBox="1"/>
          <p:nvPr/>
        </p:nvSpPr>
        <p:spPr>
          <a:xfrm>
            <a:off x="9837296" y="1070246"/>
            <a:ext cx="2051100" cy="1754326"/>
          </a:xfrm>
          <a:prstGeom prst="rect">
            <a:avLst/>
          </a:prstGeom>
          <a:noFill/>
        </p:spPr>
        <p:txBody>
          <a:bodyPr wrap="square" rtlCol="0">
            <a:spAutoFit/>
          </a:bodyPr>
          <a:lstStyle/>
          <a:p>
            <a:pPr algn="ctr"/>
            <a:r>
              <a:rPr lang="en-US" altLang="zh-TW" sz="2800" b="1" dirty="0">
                <a:solidFill>
                  <a:srgbClr val="FF0000"/>
                </a:solidFill>
                <a:latin typeface="Arial Black" panose="020B0A04020102020204" pitchFamily="34" charset="0"/>
              </a:rPr>
              <a:t>1945</a:t>
            </a:r>
          </a:p>
          <a:p>
            <a:pPr algn="ctr"/>
            <a:r>
              <a:rPr lang="en-US" altLang="zh-TW" sz="1600" b="1" dirty="0">
                <a:solidFill>
                  <a:srgbClr val="FF0000"/>
                </a:solidFill>
              </a:rPr>
              <a:t>8</a:t>
            </a:r>
            <a:r>
              <a:rPr lang="zh-TW" altLang="en-US" sz="1600" b="1" dirty="0">
                <a:solidFill>
                  <a:srgbClr val="FF0000"/>
                </a:solidFill>
              </a:rPr>
              <a:t>月</a:t>
            </a:r>
            <a:r>
              <a:rPr lang="en-US" altLang="zh-TW" sz="1600" b="1" dirty="0">
                <a:solidFill>
                  <a:srgbClr val="FF0000"/>
                </a:solidFill>
              </a:rPr>
              <a:t>15</a:t>
            </a:r>
            <a:r>
              <a:rPr lang="zh-TW" altLang="en-US" sz="1600" b="1" dirty="0">
                <a:solidFill>
                  <a:srgbClr val="FF0000"/>
                </a:solidFill>
              </a:rPr>
              <a:t>日</a:t>
            </a:r>
            <a:r>
              <a:rPr lang="en-US" altLang="zh-TW" sz="1600" b="1" dirty="0">
                <a:solidFill>
                  <a:srgbClr val="FF0000"/>
                </a:solidFill>
              </a:rPr>
              <a:t> </a:t>
            </a:r>
            <a:br>
              <a:rPr lang="en-US" altLang="zh-TW" sz="1600" b="1" dirty="0">
                <a:solidFill>
                  <a:srgbClr val="FF0000"/>
                </a:solidFill>
              </a:rPr>
            </a:br>
            <a:r>
              <a:rPr lang="zh-TW" altLang="en-US" sz="1600" b="1" dirty="0">
                <a:solidFill>
                  <a:srgbClr val="FF0000"/>
                </a:solidFill>
              </a:rPr>
              <a:t>日本无条件投降</a:t>
            </a:r>
          </a:p>
          <a:p>
            <a:pPr algn="ctr"/>
            <a:r>
              <a:rPr lang="zh-TW" altLang="en-US" sz="1600" b="1" dirty="0">
                <a:solidFill>
                  <a:srgbClr val="FF0000"/>
                </a:solidFill>
              </a:rPr>
              <a:t>中国抗战胜利</a:t>
            </a:r>
          </a:p>
          <a:p>
            <a:pPr algn="ctr"/>
            <a:r>
              <a:rPr lang="zh-TW" altLang="en-US" sz="1600" b="1" dirty="0">
                <a:solidFill>
                  <a:srgbClr val="FF0000"/>
                </a:solidFill>
              </a:rPr>
              <a:t>香港重光</a:t>
            </a:r>
            <a:endParaRPr lang="en-US" altLang="zh-TW" sz="1600" b="1" dirty="0">
              <a:solidFill>
                <a:srgbClr val="FF0000"/>
              </a:solidFill>
            </a:endParaRPr>
          </a:p>
          <a:p>
            <a:pPr algn="ctr"/>
            <a:endParaRPr lang="en-US" altLang="zh-TW" sz="1600" b="1" dirty="0">
              <a:solidFill>
                <a:srgbClr val="FF0000"/>
              </a:solidFill>
            </a:endParaRPr>
          </a:p>
        </p:txBody>
      </p:sp>
      <p:sp>
        <p:nvSpPr>
          <p:cNvPr id="10" name="文字方塊 9"/>
          <p:cNvSpPr txBox="1"/>
          <p:nvPr/>
        </p:nvSpPr>
        <p:spPr>
          <a:xfrm>
            <a:off x="927038" y="448588"/>
            <a:ext cx="7884452" cy="707886"/>
          </a:xfrm>
          <a:prstGeom prst="rect">
            <a:avLst/>
          </a:prstGeom>
          <a:noFill/>
        </p:spPr>
        <p:txBody>
          <a:bodyPr wrap="square" rtlCol="0">
            <a:spAutoFit/>
          </a:bodyPr>
          <a:lstStyle/>
          <a:p>
            <a:r>
              <a:rPr lang="zh-TW" altLang="en-US" sz="4000" b="1" dirty="0">
                <a:latin typeface="+mj-ea"/>
                <a:ea typeface="+mj-ea"/>
              </a:rPr>
              <a:t>内地、香港同甘共苦的经历</a:t>
            </a:r>
          </a:p>
        </p:txBody>
      </p:sp>
      <p:pic>
        <p:nvPicPr>
          <p:cNvPr id="25" name="圖片 2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7838" y="2455160"/>
            <a:ext cx="505671" cy="586578"/>
          </a:xfrm>
          <a:prstGeom prst="rect">
            <a:avLst/>
          </a:prstGeom>
        </p:spPr>
      </p:pic>
      <p:sp>
        <p:nvSpPr>
          <p:cNvPr id="26" name="文字方塊 25"/>
          <p:cNvSpPr txBox="1"/>
          <p:nvPr/>
        </p:nvSpPr>
        <p:spPr>
          <a:xfrm>
            <a:off x="8022038" y="3072101"/>
            <a:ext cx="2517270" cy="1015663"/>
          </a:xfrm>
          <a:prstGeom prst="rect">
            <a:avLst/>
          </a:prstGeom>
          <a:noFill/>
        </p:spPr>
        <p:txBody>
          <a:bodyPr wrap="square" rtlCol="0">
            <a:spAutoFit/>
          </a:bodyPr>
          <a:lstStyle/>
          <a:p>
            <a:pPr algn="ctr"/>
            <a:r>
              <a:rPr lang="en-US" altLang="zh-TW" sz="2800" b="1" dirty="0">
                <a:solidFill>
                  <a:srgbClr val="FF0000"/>
                </a:solidFill>
                <a:latin typeface="Arial Black" panose="020B0A04020102020204" pitchFamily="34" charset="0"/>
              </a:rPr>
              <a:t>1941</a:t>
            </a:r>
          </a:p>
          <a:p>
            <a:pPr algn="ctr"/>
            <a:r>
              <a:rPr lang="en-US" altLang="zh-TW" sz="1600" b="1" dirty="0">
                <a:solidFill>
                  <a:srgbClr val="FF0000"/>
                </a:solidFill>
              </a:rPr>
              <a:t>12</a:t>
            </a:r>
            <a:r>
              <a:rPr lang="zh-TW" altLang="en-US" sz="1600" b="1" dirty="0">
                <a:solidFill>
                  <a:srgbClr val="FF0000"/>
                </a:solidFill>
              </a:rPr>
              <a:t>月</a:t>
            </a:r>
            <a:r>
              <a:rPr lang="en-US" altLang="zh-TW" sz="1600" b="1" dirty="0">
                <a:solidFill>
                  <a:srgbClr val="FF0000"/>
                </a:solidFill>
              </a:rPr>
              <a:t>25</a:t>
            </a:r>
            <a:r>
              <a:rPr lang="zh-TW" altLang="en-US" sz="1600" b="1" dirty="0">
                <a:solidFill>
                  <a:srgbClr val="FF0000"/>
                </a:solidFill>
              </a:rPr>
              <a:t>日</a:t>
            </a:r>
            <a:endParaRPr lang="en-US" altLang="zh-TW" sz="1600" b="1" dirty="0">
              <a:solidFill>
                <a:srgbClr val="FF0000"/>
              </a:solidFill>
            </a:endParaRPr>
          </a:p>
          <a:p>
            <a:pPr algn="ctr"/>
            <a:r>
              <a:rPr lang="zh-TW" altLang="en-US" sz="1600" b="1" dirty="0">
                <a:solidFill>
                  <a:srgbClr val="FF0000"/>
                </a:solidFill>
              </a:rPr>
              <a:t>日本占领香港，香港沦陷</a:t>
            </a:r>
            <a:endParaRPr lang="en-US" altLang="zh-TW" sz="1600" b="1" dirty="0">
              <a:solidFill>
                <a:srgbClr val="FF0000"/>
              </a:solidFill>
            </a:endParaRPr>
          </a:p>
        </p:txBody>
      </p:sp>
      <p:sp>
        <p:nvSpPr>
          <p:cNvPr id="30" name="矩形 29"/>
          <p:cNvSpPr/>
          <p:nvPr/>
        </p:nvSpPr>
        <p:spPr>
          <a:xfrm>
            <a:off x="1024150" y="4814506"/>
            <a:ext cx="6732791" cy="1200329"/>
          </a:xfrm>
          <a:prstGeom prst="rect">
            <a:avLst/>
          </a:prstGeom>
          <a:blipFill>
            <a:blip r:embed="rId4"/>
            <a:tile tx="0" ty="0" sx="100000" sy="100000" flip="none" algn="tl"/>
          </a:blipFill>
        </p:spPr>
        <p:txBody>
          <a:bodyPr wrap="square">
            <a:spAutoFit/>
          </a:bodyPr>
          <a:lstStyle/>
          <a:p>
            <a:r>
              <a:rPr lang="zh-TW" altLang="en-US" sz="2400" b="1" dirty="0">
                <a:latin typeface="+mj-ea"/>
                <a:ea typeface="+mj-ea"/>
              </a:rPr>
              <a:t>抗日战争是中国人永不磨灭的记忆。</a:t>
            </a:r>
            <a:endParaRPr lang="en-US" altLang="zh-TW" sz="2400" b="1" dirty="0">
              <a:latin typeface="+mj-ea"/>
              <a:ea typeface="+mj-ea"/>
            </a:endParaRPr>
          </a:p>
          <a:p>
            <a:r>
              <a:rPr lang="zh-TW" altLang="en-US" sz="2400" b="1" dirty="0">
                <a:latin typeface="+mj-ea"/>
                <a:ea typeface="+mj-ea"/>
              </a:rPr>
              <a:t>内地同胞、香港市民在日军铁蹄之下，生活苦不堪言。内地、香港在同一历史卷轴上，同甘共苦。</a:t>
            </a:r>
            <a:endParaRPr lang="en-US" altLang="zh-TW" sz="2400" b="1" dirty="0">
              <a:latin typeface="+mj-ea"/>
              <a:ea typeface="+mj-ea"/>
            </a:endParaRPr>
          </a:p>
        </p:txBody>
      </p:sp>
      <p:sp>
        <p:nvSpPr>
          <p:cNvPr id="31" name="摺角紙張 30"/>
          <p:cNvSpPr/>
          <p:nvPr/>
        </p:nvSpPr>
        <p:spPr>
          <a:xfrm>
            <a:off x="8821787" y="4355718"/>
            <a:ext cx="2633420" cy="1898998"/>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tLang="zh-TW" sz="2800" dirty="0">
              <a:latin typeface="+mj-ea"/>
              <a:ea typeface="+mj-ea"/>
            </a:endParaRPr>
          </a:p>
          <a:p>
            <a:pPr algn="ctr"/>
            <a:r>
              <a:rPr lang="zh-TW" altLang="en-US" sz="2800" dirty="0">
                <a:latin typeface="+mj-ea"/>
                <a:ea typeface="+mj-ea"/>
              </a:rPr>
              <a:t>香港经历三年零八个月的</a:t>
            </a:r>
            <a:endParaRPr lang="en-US" altLang="zh-TW" sz="2800" dirty="0">
              <a:latin typeface="+mj-ea"/>
              <a:ea typeface="+mj-ea"/>
            </a:endParaRPr>
          </a:p>
          <a:p>
            <a:pPr algn="ctr"/>
            <a:r>
              <a:rPr lang="zh-TW" altLang="en-US" sz="3600" b="1" dirty="0">
                <a:solidFill>
                  <a:srgbClr val="FF0000"/>
                </a:solidFill>
                <a:latin typeface="+mj-ea"/>
                <a:ea typeface="+mj-ea"/>
              </a:rPr>
              <a:t>日占时期</a:t>
            </a:r>
          </a:p>
        </p:txBody>
      </p:sp>
      <p:sp>
        <p:nvSpPr>
          <p:cNvPr id="23" name="文字方塊 22"/>
          <p:cNvSpPr txBox="1"/>
          <p:nvPr/>
        </p:nvSpPr>
        <p:spPr>
          <a:xfrm>
            <a:off x="1013404" y="3022522"/>
            <a:ext cx="2031325" cy="1508105"/>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1932</a:t>
            </a:r>
          </a:p>
          <a:p>
            <a:pPr algn="ctr"/>
            <a:r>
              <a:rPr lang="zh-TW" altLang="en-US" sz="1600" b="1" dirty="0">
                <a:solidFill>
                  <a:schemeClr val="bg1">
                    <a:lumMod val="65000"/>
                  </a:schemeClr>
                </a:solidFill>
              </a:rPr>
              <a:t>一二八事变</a:t>
            </a:r>
            <a:endParaRPr lang="en-US" altLang="zh-TW" sz="1600" b="1" dirty="0">
              <a:solidFill>
                <a:schemeClr val="bg1">
                  <a:lumMod val="65000"/>
                </a:schemeClr>
              </a:solidFill>
            </a:endParaRPr>
          </a:p>
          <a:p>
            <a:pPr algn="ctr"/>
            <a:r>
              <a:rPr lang="zh-TW" altLang="en-US" sz="1600" b="1" dirty="0">
                <a:solidFill>
                  <a:schemeClr val="bg1">
                    <a:lumMod val="65000"/>
                  </a:schemeClr>
                </a:solidFill>
              </a:rPr>
              <a:t>日本侵略上海</a:t>
            </a:r>
            <a:endParaRPr lang="en-US" altLang="zh-TW" sz="1600" b="1" dirty="0">
              <a:solidFill>
                <a:schemeClr val="bg1">
                  <a:lumMod val="65000"/>
                </a:schemeClr>
              </a:solidFill>
            </a:endParaRPr>
          </a:p>
          <a:p>
            <a:pPr algn="ctr"/>
            <a:r>
              <a:rPr lang="zh-TW" altLang="en-US" sz="1600" b="1" dirty="0">
                <a:solidFill>
                  <a:schemeClr val="bg1">
                    <a:lumMod val="65000"/>
                  </a:schemeClr>
                </a:solidFill>
              </a:rPr>
              <a:t>其后扶植「满洲国」</a:t>
            </a:r>
            <a:endParaRPr lang="en-US" altLang="zh-TW" sz="1600" b="1" dirty="0">
              <a:solidFill>
                <a:schemeClr val="bg1">
                  <a:lumMod val="65000"/>
                </a:schemeClr>
              </a:solidFill>
            </a:endParaRPr>
          </a:p>
          <a:p>
            <a:pPr algn="ctr"/>
            <a:r>
              <a:rPr lang="zh-TW" altLang="en-US" sz="1600" b="1" dirty="0">
                <a:solidFill>
                  <a:schemeClr val="bg1">
                    <a:lumMod val="65000"/>
                  </a:schemeClr>
                </a:solidFill>
              </a:rPr>
              <a:t>傀儡政权</a:t>
            </a:r>
          </a:p>
        </p:txBody>
      </p:sp>
      <p:sp>
        <p:nvSpPr>
          <p:cNvPr id="27" name="文字方塊 26"/>
          <p:cNvSpPr txBox="1"/>
          <p:nvPr/>
        </p:nvSpPr>
        <p:spPr>
          <a:xfrm>
            <a:off x="4139906" y="1443329"/>
            <a:ext cx="4134465"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1937</a:t>
            </a:r>
          </a:p>
          <a:p>
            <a:pPr algn="ctr"/>
            <a:r>
              <a:rPr lang="zh-TW" altLang="en-US" sz="1600" b="1" dirty="0">
                <a:solidFill>
                  <a:schemeClr val="bg1">
                    <a:lumMod val="65000"/>
                  </a:schemeClr>
                </a:solidFill>
              </a:rPr>
              <a:t>七七事变，日本侵略上海、北平、天津等地</a:t>
            </a:r>
            <a:endParaRPr lang="en-US" altLang="zh-TW" sz="1600" b="1" dirty="0">
              <a:solidFill>
                <a:schemeClr val="bg1">
                  <a:lumMod val="65000"/>
                </a:schemeClr>
              </a:solidFill>
            </a:endParaRPr>
          </a:p>
          <a:p>
            <a:pPr algn="ctr"/>
            <a:r>
              <a:rPr lang="en-US" altLang="zh-TW" sz="1600" b="1" dirty="0">
                <a:solidFill>
                  <a:schemeClr val="bg1">
                    <a:lumMod val="65000"/>
                  </a:schemeClr>
                </a:solidFill>
              </a:rPr>
              <a:t>12</a:t>
            </a:r>
            <a:r>
              <a:rPr lang="zh-TW" altLang="en-US" sz="1600" b="1" dirty="0">
                <a:solidFill>
                  <a:schemeClr val="bg1">
                    <a:lumMod val="65000"/>
                  </a:schemeClr>
                </a:solidFill>
              </a:rPr>
              <a:t>月侵占南京，进行南京大屠杀</a:t>
            </a:r>
          </a:p>
        </p:txBody>
      </p:sp>
      <p:pic>
        <p:nvPicPr>
          <p:cNvPr id="29" name="圖片 28"/>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91116" y="2444394"/>
            <a:ext cx="505671" cy="586578"/>
          </a:xfrm>
          <a:prstGeom prst="rect">
            <a:avLst/>
          </a:prstGeom>
        </p:spPr>
      </p:pic>
      <p:sp>
        <p:nvSpPr>
          <p:cNvPr id="32" name="文字方塊 31"/>
          <p:cNvSpPr txBox="1"/>
          <p:nvPr/>
        </p:nvSpPr>
        <p:spPr>
          <a:xfrm>
            <a:off x="4382043" y="3056096"/>
            <a:ext cx="1826142"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1936</a:t>
            </a:r>
          </a:p>
          <a:p>
            <a:pPr algn="ctr"/>
            <a:r>
              <a:rPr lang="zh-TW" altLang="en-US" sz="1600" b="1" dirty="0">
                <a:solidFill>
                  <a:schemeClr val="bg1">
                    <a:lumMod val="65000"/>
                  </a:schemeClr>
                </a:solidFill>
              </a:rPr>
              <a:t>日本策动</a:t>
            </a:r>
            <a:endParaRPr lang="en-US" altLang="zh-TW" sz="1600" b="1" dirty="0">
              <a:solidFill>
                <a:schemeClr val="bg1">
                  <a:lumMod val="65000"/>
                </a:schemeClr>
              </a:solidFill>
            </a:endParaRPr>
          </a:p>
          <a:p>
            <a:pPr algn="ctr"/>
            <a:r>
              <a:rPr lang="zh-TW" altLang="en-US" sz="1600" b="1" dirty="0">
                <a:solidFill>
                  <a:schemeClr val="bg1">
                    <a:lumMod val="65000"/>
                  </a:schemeClr>
                </a:solidFill>
              </a:rPr>
              <a:t>「华北五省自治」</a:t>
            </a:r>
          </a:p>
        </p:txBody>
      </p:sp>
    </p:spTree>
    <p:extLst>
      <p:ext uri="{BB962C8B-B14F-4D97-AF65-F5344CB8AC3E}">
        <p14:creationId xmlns:p14="http://schemas.microsoft.com/office/powerpoint/2010/main" val="258749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554431" y="729150"/>
            <a:ext cx="5671021" cy="3265403"/>
          </a:xfrm>
          <a:prstGeom prst="rect">
            <a:avLst/>
          </a:prstGeom>
          <a:ln>
            <a:noFill/>
          </a:ln>
          <a:effectLst>
            <a:softEdge rad="112500"/>
          </a:effectLst>
        </p:spPr>
      </p:pic>
      <p:sp>
        <p:nvSpPr>
          <p:cNvPr id="5" name="矩形 4"/>
          <p:cNvSpPr/>
          <p:nvPr/>
        </p:nvSpPr>
        <p:spPr>
          <a:xfrm>
            <a:off x="7712332" y="5227145"/>
            <a:ext cx="2749471" cy="400110"/>
          </a:xfrm>
          <a:prstGeom prst="rect">
            <a:avLst/>
          </a:prstGeom>
        </p:spPr>
        <p:txBody>
          <a:bodyPr wrap="none">
            <a:spAutoFit/>
          </a:bodyPr>
          <a:lstStyle/>
          <a:p>
            <a:r>
              <a:rPr lang="zh-TW" altLang="en-US" sz="2000" b="1" dirty="0">
                <a:solidFill>
                  <a:srgbClr val="202122"/>
                </a:solidFill>
                <a:latin typeface="+mj-ea"/>
                <a:ea typeface="+mj-ea"/>
              </a:rPr>
              <a:t>日军攻占尖沙咀火车站</a:t>
            </a:r>
            <a:endParaRPr lang="zh-HK" altLang="en-US" sz="2000" b="1" dirty="0">
              <a:latin typeface="+mj-ea"/>
              <a:ea typeface="+mj-ea"/>
            </a:endParaRPr>
          </a:p>
        </p:txBody>
      </p:sp>
      <p:pic>
        <p:nvPicPr>
          <p:cNvPr id="7" name="圖片 6"/>
          <p:cNvPicPr>
            <a:picLocks noChangeAspect="1"/>
          </p:cNvPicPr>
          <p:nvPr/>
        </p:nvPicPr>
        <p:blipFill rotWithShape="1">
          <a:blip r:embed="rId4"/>
          <a:srcRect b="11365"/>
          <a:stretch/>
        </p:blipFill>
        <p:spPr>
          <a:xfrm>
            <a:off x="6402719" y="1829039"/>
            <a:ext cx="5070123" cy="3361397"/>
          </a:xfrm>
          <a:prstGeom prst="rect">
            <a:avLst/>
          </a:prstGeom>
        </p:spPr>
      </p:pic>
      <p:sp>
        <p:nvSpPr>
          <p:cNvPr id="8" name="矩形 7"/>
          <p:cNvSpPr/>
          <p:nvPr/>
        </p:nvSpPr>
        <p:spPr>
          <a:xfrm>
            <a:off x="3714444" y="6370682"/>
            <a:ext cx="5022016" cy="369332"/>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图片来源： </a:t>
            </a:r>
            <a:r>
              <a:rPr lang="zh-HK" altLang="en-US" dirty="0"/>
              <a:t>https://kknews.cc/history/vz8a4al.html</a:t>
            </a:r>
          </a:p>
        </p:txBody>
      </p:sp>
      <p:sp>
        <p:nvSpPr>
          <p:cNvPr id="2" name="矩形 1"/>
          <p:cNvSpPr/>
          <p:nvPr/>
        </p:nvSpPr>
        <p:spPr>
          <a:xfrm>
            <a:off x="1674093" y="4237496"/>
            <a:ext cx="3185487" cy="646331"/>
          </a:xfrm>
          <a:prstGeom prst="rect">
            <a:avLst/>
          </a:prstGeom>
        </p:spPr>
        <p:txBody>
          <a:bodyPr wrap="none">
            <a:spAutoFit/>
          </a:bodyPr>
          <a:lstStyle/>
          <a:p>
            <a:pPr algn="ctr"/>
            <a:r>
              <a:rPr lang="en-US" altLang="zh-TW" b="1" dirty="0">
                <a:solidFill>
                  <a:srgbClr val="202122"/>
                </a:solidFill>
                <a:latin typeface="+mj-ea"/>
                <a:ea typeface="+mj-ea"/>
              </a:rPr>
              <a:t>1941</a:t>
            </a:r>
            <a:r>
              <a:rPr lang="zh-TW" altLang="en-US" b="1" dirty="0">
                <a:solidFill>
                  <a:srgbClr val="202122"/>
                </a:solidFill>
                <a:latin typeface="+mj-ea"/>
                <a:ea typeface="+mj-ea"/>
              </a:rPr>
              <a:t>年</a:t>
            </a:r>
            <a:r>
              <a:rPr lang="en-US" altLang="zh-TW" b="1" dirty="0">
                <a:solidFill>
                  <a:srgbClr val="202122"/>
                </a:solidFill>
                <a:latin typeface="+mj-ea"/>
                <a:ea typeface="+mj-ea"/>
              </a:rPr>
              <a:t>12</a:t>
            </a:r>
            <a:r>
              <a:rPr lang="zh-TW" altLang="en-US" b="1" dirty="0">
                <a:solidFill>
                  <a:srgbClr val="202122"/>
                </a:solidFill>
                <a:latin typeface="+mj-ea"/>
                <a:ea typeface="+mj-ea"/>
              </a:rPr>
              <a:t>月</a:t>
            </a:r>
            <a:r>
              <a:rPr lang="en-US" altLang="zh-TW" b="1" dirty="0">
                <a:solidFill>
                  <a:srgbClr val="202122"/>
                </a:solidFill>
                <a:latin typeface="+mj-ea"/>
                <a:ea typeface="+mj-ea"/>
              </a:rPr>
              <a:t>8</a:t>
            </a:r>
            <a:r>
              <a:rPr lang="zh-TW" altLang="en-US" b="1" dirty="0">
                <a:solidFill>
                  <a:srgbClr val="202122"/>
                </a:solidFill>
                <a:latin typeface="+mj-ea"/>
                <a:ea typeface="+mj-ea"/>
              </a:rPr>
              <a:t>日早上，</a:t>
            </a:r>
            <a:br>
              <a:rPr lang="en-US" altLang="zh-TW" b="1" dirty="0">
                <a:solidFill>
                  <a:srgbClr val="202122"/>
                </a:solidFill>
                <a:latin typeface="+mj-ea"/>
                <a:ea typeface="+mj-ea"/>
              </a:rPr>
            </a:br>
            <a:r>
              <a:rPr lang="zh-TW" altLang="en-US" b="1" dirty="0">
                <a:solidFill>
                  <a:srgbClr val="202122"/>
                </a:solidFill>
                <a:latin typeface="+mj-ea"/>
                <a:ea typeface="+mj-ea"/>
              </a:rPr>
              <a:t>日军越过深圳河侵入香港境内</a:t>
            </a:r>
            <a:endParaRPr lang="zh-HK" altLang="en-US" b="1" dirty="0">
              <a:latin typeface="+mj-ea"/>
              <a:ea typeface="+mj-ea"/>
            </a:endParaRPr>
          </a:p>
        </p:txBody>
      </p:sp>
    </p:spTree>
    <p:extLst>
      <p:ext uri="{BB962C8B-B14F-4D97-AF65-F5344CB8AC3E}">
        <p14:creationId xmlns:p14="http://schemas.microsoft.com/office/powerpoint/2010/main" val="130678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740367" y="217685"/>
            <a:ext cx="6553200" cy="4571291"/>
          </a:xfrm>
        </p:spPr>
        <p:txBody>
          <a:bodyPr>
            <a:normAutofit/>
          </a:bodyPr>
          <a:lstStyle/>
          <a:p>
            <a:br>
              <a:rPr lang="en-US" altLang="zh-TW" sz="4000" dirty="0"/>
            </a:br>
            <a:br>
              <a:rPr lang="en-US" altLang="zh-TW" sz="4000"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思考站</a:t>
            </a:r>
            <a:br>
              <a:rPr lang="en-US" altLang="zh-TW" sz="4000" dirty="0">
                <a:latin typeface="微軟正黑體" panose="020B0604030504040204" pitchFamily="34" charset="-120"/>
                <a:ea typeface="微軟正黑體" panose="020B0604030504040204" pitchFamily="34" charset="-120"/>
              </a:rPr>
            </a:b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1. </a:t>
            </a:r>
            <a:r>
              <a:rPr lang="zh-TW" altLang="en-US" sz="4000" b="1" dirty="0">
                <a:latin typeface="微軟正黑體" panose="020B0604030504040204" pitchFamily="34" charset="-120"/>
                <a:ea typeface="微軟正黑體" panose="020B0604030504040204" pitchFamily="34" charset="-120"/>
              </a:rPr>
              <a:t>警钟上刻</a:t>
            </a:r>
            <a:r>
              <a:rPr lang="zh-TW" altLang="en-US" sz="4000" b="1" dirty="0">
                <a:latin typeface="微軟正黑體" panose="020B0604030504040204" pitchFamily="34" charset="-120"/>
              </a:rPr>
              <a:t>有</a:t>
            </a:r>
            <a:r>
              <a:rPr lang="zh-TW" altLang="en-US" sz="4000" b="1" dirty="0">
                <a:solidFill>
                  <a:srgbClr val="990033"/>
                </a:solidFill>
                <a:latin typeface="微軟正黑體" panose="020B0604030504040204" pitchFamily="34" charset="-120"/>
              </a:rPr>
              <a:t>「</a:t>
            </a:r>
            <a:r>
              <a:rPr lang="zh-TW" altLang="en-US" sz="4000" b="1" dirty="0">
                <a:solidFill>
                  <a:srgbClr val="990033"/>
                </a:solidFill>
                <a:latin typeface="微軟正黑體" panose="020B0604030504040204" pitchFamily="34" charset="-120"/>
                <a:ea typeface="微軟正黑體" panose="020B0604030504040204" pitchFamily="34" charset="-120"/>
              </a:rPr>
              <a:t>勿忘国</a:t>
            </a:r>
            <a:r>
              <a:rPr lang="zh-TW" altLang="en-US" sz="4000" b="1" dirty="0">
                <a:solidFill>
                  <a:srgbClr val="990033"/>
                </a:solidFill>
                <a:latin typeface="微軟正黑體" panose="020B0604030504040204" pitchFamily="34" charset="-120"/>
              </a:rPr>
              <a:t>耻」</a:t>
            </a:r>
            <a:r>
              <a:rPr lang="zh-TW" altLang="en-US" sz="4000" b="1" dirty="0">
                <a:solidFill>
                  <a:schemeClr val="tx1"/>
                </a:solidFill>
                <a:latin typeface="微軟正黑體" panose="020B0604030504040204" pitchFamily="34" charset="-120"/>
              </a:rPr>
              <a:t>，</a:t>
            </a:r>
            <a:r>
              <a:rPr lang="zh-TW" altLang="en-US" sz="4000" b="1" dirty="0">
                <a:solidFill>
                  <a:srgbClr val="990033"/>
                </a:solidFill>
                <a:latin typeface="微軟正黑體" panose="020B0604030504040204" pitchFamily="34" charset="-120"/>
              </a:rPr>
              <a:t>「国耻」</a:t>
            </a:r>
            <a:r>
              <a:rPr lang="zh-TW" altLang="en-US" sz="4000" b="1" dirty="0">
                <a:latin typeface="微軟正黑體" panose="020B0604030504040204" pitchFamily="34" charset="-120"/>
                <a:ea typeface="微軟正黑體" panose="020B0604030504040204" pitchFamily="34" charset="-120"/>
              </a:rPr>
              <a:t>是指甚么？</a:t>
            </a:r>
            <a:br>
              <a:rPr lang="en-US" altLang="zh-TW" sz="4000" b="1" dirty="0">
                <a:latin typeface="微軟正黑體" panose="020B0604030504040204" pitchFamily="34" charset="-120"/>
                <a:ea typeface="微軟正黑體" panose="020B0604030504040204" pitchFamily="34" charset="-120"/>
              </a:rPr>
            </a:br>
            <a:endParaRPr lang="zh-TW" altLang="en-US" sz="40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7234005" y="812802"/>
            <a:ext cx="4217628" cy="52323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2214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88201" y="3178485"/>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3195" y="2818370"/>
            <a:ext cx="506659" cy="588032"/>
          </a:xfrm>
          <a:prstGeom prst="rect">
            <a:avLst/>
          </a:prstGeom>
        </p:spPr>
      </p:pic>
      <p:pic>
        <p:nvPicPr>
          <p:cNvPr id="20" name="圖片 1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93058" y="2854738"/>
            <a:ext cx="505671" cy="586578"/>
          </a:xfrm>
          <a:prstGeom prst="rect">
            <a:avLst/>
          </a:prstGeom>
        </p:spPr>
      </p:pic>
      <p:pic>
        <p:nvPicPr>
          <p:cNvPr id="24" name="圖片 2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28760" y="2885196"/>
            <a:ext cx="505671" cy="586578"/>
          </a:xfrm>
          <a:prstGeom prst="rect">
            <a:avLst/>
          </a:prstGeom>
        </p:spPr>
      </p:pic>
      <p:pic>
        <p:nvPicPr>
          <p:cNvPr id="36" name="圖片 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57598" y="2943863"/>
            <a:ext cx="505671" cy="586578"/>
          </a:xfrm>
          <a:prstGeom prst="rect">
            <a:avLst/>
          </a:prstGeom>
        </p:spPr>
      </p:pic>
      <p:pic>
        <p:nvPicPr>
          <p:cNvPr id="45" name="圖片 4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89551" y="2925188"/>
            <a:ext cx="505671" cy="586578"/>
          </a:xfrm>
          <a:prstGeom prst="rect">
            <a:avLst/>
          </a:prstGeom>
        </p:spPr>
      </p:pic>
      <p:sp>
        <p:nvSpPr>
          <p:cNvPr id="5" name="文字方塊 4"/>
          <p:cNvSpPr txBox="1"/>
          <p:nvPr/>
        </p:nvSpPr>
        <p:spPr>
          <a:xfrm>
            <a:off x="826269" y="1994943"/>
            <a:ext cx="1415772" cy="1015663"/>
          </a:xfrm>
          <a:prstGeom prst="rect">
            <a:avLst/>
          </a:prstGeom>
          <a:noFill/>
        </p:spPr>
        <p:txBody>
          <a:bodyPr wrap="none" rtlCol="0">
            <a:spAutoFit/>
          </a:bodyPr>
          <a:lstStyle/>
          <a:p>
            <a:pPr algn="ctr"/>
            <a:r>
              <a:rPr lang="en-US" altLang="zh-TW" sz="2800" b="1" dirty="0">
                <a:latin typeface="Arial Black" panose="020B0A04020102020204" pitchFamily="34" charset="0"/>
              </a:rPr>
              <a:t>1931</a:t>
            </a:r>
          </a:p>
          <a:p>
            <a:pPr algn="ctr"/>
            <a:r>
              <a:rPr lang="zh-TW" altLang="en-US" sz="1600" b="1" dirty="0"/>
              <a:t>九一八事变</a:t>
            </a:r>
            <a:endParaRPr lang="en-US" altLang="zh-TW" sz="1600" b="1" dirty="0"/>
          </a:p>
          <a:p>
            <a:pPr algn="ctr"/>
            <a:r>
              <a:rPr lang="zh-TW" altLang="en-US" sz="1600" b="1" dirty="0"/>
              <a:t>日本侵略东北</a:t>
            </a:r>
          </a:p>
        </p:txBody>
      </p:sp>
      <p:sp>
        <p:nvSpPr>
          <p:cNvPr id="46" name="文字方塊 45"/>
          <p:cNvSpPr txBox="1"/>
          <p:nvPr/>
        </p:nvSpPr>
        <p:spPr>
          <a:xfrm>
            <a:off x="4497039" y="1941827"/>
            <a:ext cx="4083169" cy="1015663"/>
          </a:xfrm>
          <a:prstGeom prst="rect">
            <a:avLst/>
          </a:prstGeom>
          <a:noFill/>
        </p:spPr>
        <p:txBody>
          <a:bodyPr wrap="none" rtlCol="0">
            <a:spAutoFit/>
          </a:bodyPr>
          <a:lstStyle/>
          <a:p>
            <a:pPr algn="ctr"/>
            <a:r>
              <a:rPr lang="en-US" altLang="zh-TW" sz="2800" b="1" dirty="0">
                <a:latin typeface="Arial Black" panose="020B0A04020102020204" pitchFamily="34" charset="0"/>
              </a:rPr>
              <a:t>1937</a:t>
            </a:r>
          </a:p>
          <a:p>
            <a:pPr algn="ctr"/>
            <a:r>
              <a:rPr lang="zh-TW" altLang="en-US" sz="1600" b="1" dirty="0"/>
              <a:t>七七事变，日本侵略上海、北平、天津等地</a:t>
            </a:r>
            <a:endParaRPr lang="en-US" altLang="zh-TW" sz="1600" b="1" dirty="0"/>
          </a:p>
          <a:p>
            <a:pPr algn="ctr"/>
            <a:r>
              <a:rPr lang="en-US" altLang="zh-TW" sz="1600" b="1" dirty="0"/>
              <a:t>12</a:t>
            </a:r>
            <a:r>
              <a:rPr lang="zh-TW" altLang="en-US" sz="1600" b="1" dirty="0"/>
              <a:t>月侵占南京，进行南京大屠杀</a:t>
            </a:r>
          </a:p>
        </p:txBody>
      </p:sp>
      <p:sp>
        <p:nvSpPr>
          <p:cNvPr id="47" name="文字方塊 46"/>
          <p:cNvSpPr txBox="1"/>
          <p:nvPr/>
        </p:nvSpPr>
        <p:spPr>
          <a:xfrm>
            <a:off x="1326936" y="3495025"/>
            <a:ext cx="2031325" cy="1508105"/>
          </a:xfrm>
          <a:prstGeom prst="rect">
            <a:avLst/>
          </a:prstGeom>
          <a:noFill/>
        </p:spPr>
        <p:txBody>
          <a:bodyPr wrap="none" rtlCol="0">
            <a:spAutoFit/>
          </a:bodyPr>
          <a:lstStyle/>
          <a:p>
            <a:pPr algn="ctr"/>
            <a:r>
              <a:rPr lang="en-US" altLang="zh-TW" sz="2800" b="1" dirty="0">
                <a:latin typeface="Arial Black" panose="020B0A04020102020204" pitchFamily="34" charset="0"/>
              </a:rPr>
              <a:t>1932</a:t>
            </a:r>
          </a:p>
          <a:p>
            <a:pPr algn="ctr"/>
            <a:r>
              <a:rPr lang="zh-TW" altLang="en-US" sz="1600" b="1" dirty="0"/>
              <a:t>一二八事变</a:t>
            </a:r>
            <a:endParaRPr lang="en-US" altLang="zh-TW" sz="1600" b="1" dirty="0"/>
          </a:p>
          <a:p>
            <a:pPr algn="ctr"/>
            <a:r>
              <a:rPr lang="zh-TW" altLang="en-US" sz="1600" b="1" dirty="0"/>
              <a:t>日本侵略上海</a:t>
            </a:r>
            <a:endParaRPr lang="en-US" altLang="zh-TW" sz="1600" b="1" dirty="0"/>
          </a:p>
          <a:p>
            <a:pPr algn="ctr"/>
            <a:r>
              <a:rPr lang="zh-TW" altLang="en-US" sz="1600" b="1" dirty="0"/>
              <a:t>其后扶植「满洲国」</a:t>
            </a:r>
            <a:endParaRPr lang="en-US" altLang="zh-TW" sz="1600" b="1" dirty="0"/>
          </a:p>
          <a:p>
            <a:pPr algn="ctr"/>
            <a:r>
              <a:rPr lang="zh-TW" altLang="en-US" sz="1600" b="1" dirty="0"/>
              <a:t>傀儡政权</a:t>
            </a:r>
          </a:p>
        </p:txBody>
      </p:sp>
      <p:sp>
        <p:nvSpPr>
          <p:cNvPr id="49" name="文字方塊 48"/>
          <p:cNvSpPr txBox="1"/>
          <p:nvPr/>
        </p:nvSpPr>
        <p:spPr>
          <a:xfrm>
            <a:off x="2345894" y="1988613"/>
            <a:ext cx="1826141" cy="1046440"/>
          </a:xfrm>
          <a:prstGeom prst="rect">
            <a:avLst/>
          </a:prstGeom>
          <a:noFill/>
        </p:spPr>
        <p:txBody>
          <a:bodyPr wrap="none" rtlCol="0">
            <a:spAutoFit/>
          </a:bodyPr>
          <a:lstStyle/>
          <a:p>
            <a:pPr algn="ctr"/>
            <a:r>
              <a:rPr lang="en-US" altLang="zh-TW" sz="2800" b="1" dirty="0">
                <a:latin typeface="Arial Black" panose="020B0A04020102020204" pitchFamily="34" charset="0"/>
              </a:rPr>
              <a:t>1933</a:t>
            </a:r>
          </a:p>
          <a:p>
            <a:pPr algn="ctr"/>
            <a:r>
              <a:rPr lang="zh-TW" altLang="en-US" sz="1600" b="1" dirty="0"/>
              <a:t>日本攻占山海关、</a:t>
            </a:r>
            <a:endParaRPr lang="en-US" altLang="zh-TW" sz="1600" b="1" dirty="0"/>
          </a:p>
          <a:p>
            <a:pPr algn="ctr"/>
            <a:r>
              <a:rPr lang="zh-TW" altLang="en-US" sz="1600" b="1" dirty="0"/>
              <a:t>长城、热河等地</a:t>
            </a:r>
          </a:p>
        </p:txBody>
      </p:sp>
      <p:sp>
        <p:nvSpPr>
          <p:cNvPr id="50" name="文字方塊 49"/>
          <p:cNvSpPr txBox="1"/>
          <p:nvPr/>
        </p:nvSpPr>
        <p:spPr>
          <a:xfrm>
            <a:off x="6797178" y="3536802"/>
            <a:ext cx="1620957" cy="1046440"/>
          </a:xfrm>
          <a:prstGeom prst="rect">
            <a:avLst/>
          </a:prstGeom>
          <a:noFill/>
        </p:spPr>
        <p:txBody>
          <a:bodyPr wrap="none" rtlCol="0">
            <a:spAutoFit/>
          </a:bodyPr>
          <a:lstStyle/>
          <a:p>
            <a:pPr algn="ctr"/>
            <a:r>
              <a:rPr lang="en-US" altLang="zh-TW" sz="2800" b="1" dirty="0">
                <a:latin typeface="Arial Black" panose="020B0A04020102020204" pitchFamily="34" charset="0"/>
              </a:rPr>
              <a:t>1938</a:t>
            </a:r>
          </a:p>
          <a:p>
            <a:pPr algn="ctr"/>
            <a:r>
              <a:rPr lang="zh-TW" altLang="en-US" sz="1600" b="1" dirty="0"/>
              <a:t>日本侵略华中、</a:t>
            </a:r>
            <a:endParaRPr lang="en-US" altLang="zh-TW" sz="1600" b="1" dirty="0"/>
          </a:p>
          <a:p>
            <a:pPr algn="ctr"/>
            <a:r>
              <a:rPr lang="zh-TW" altLang="en-US" sz="1600" b="1" dirty="0"/>
              <a:t>华南地区</a:t>
            </a:r>
          </a:p>
        </p:txBody>
      </p:sp>
      <p:pic>
        <p:nvPicPr>
          <p:cNvPr id="52" name="圖片 51"/>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66971" y="2957490"/>
            <a:ext cx="505671" cy="586578"/>
          </a:xfrm>
          <a:prstGeom prst="rect">
            <a:avLst/>
          </a:prstGeom>
        </p:spPr>
      </p:pic>
      <p:sp>
        <p:nvSpPr>
          <p:cNvPr id="53" name="文字方塊 52"/>
          <p:cNvSpPr txBox="1"/>
          <p:nvPr/>
        </p:nvSpPr>
        <p:spPr>
          <a:xfrm>
            <a:off x="9996276" y="1961942"/>
            <a:ext cx="1641428" cy="1015663"/>
          </a:xfrm>
          <a:prstGeom prst="rect">
            <a:avLst/>
          </a:prstGeom>
          <a:noFill/>
        </p:spPr>
        <p:txBody>
          <a:bodyPr wrap="square" rtlCol="0">
            <a:spAutoFit/>
          </a:bodyPr>
          <a:lstStyle/>
          <a:p>
            <a:pPr algn="ctr"/>
            <a:r>
              <a:rPr lang="en-US" altLang="zh-TW" sz="2800" b="1" dirty="0">
                <a:latin typeface="Arial Black" panose="020B0A04020102020204" pitchFamily="34" charset="0"/>
              </a:rPr>
              <a:t>1945</a:t>
            </a:r>
          </a:p>
          <a:p>
            <a:pPr algn="ctr"/>
            <a:r>
              <a:rPr lang="zh-TW" altLang="en-US" sz="1600" b="1" dirty="0"/>
              <a:t>日本无条件投降</a:t>
            </a:r>
            <a:endParaRPr lang="en-US" altLang="zh-TW" sz="1600" b="1" dirty="0"/>
          </a:p>
          <a:p>
            <a:pPr algn="ctr"/>
            <a:r>
              <a:rPr lang="zh-TW" altLang="en-US" sz="1600" b="1" dirty="0"/>
              <a:t>中国抗战胜利</a:t>
            </a:r>
            <a:endParaRPr lang="en-US" altLang="zh-TW" sz="1600" b="1" dirty="0"/>
          </a:p>
        </p:txBody>
      </p:sp>
      <p:sp>
        <p:nvSpPr>
          <p:cNvPr id="12" name="摺角紙張 11"/>
          <p:cNvSpPr/>
          <p:nvPr/>
        </p:nvSpPr>
        <p:spPr>
          <a:xfrm>
            <a:off x="8310827" y="3726155"/>
            <a:ext cx="3307431" cy="2518445"/>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3000" dirty="0">
                <a:latin typeface="+mj-ea"/>
                <a:ea typeface="+mj-ea"/>
              </a:rPr>
              <a:t>日本侵华使中国军民惨遭战祸伤害，</a:t>
            </a:r>
            <a:r>
              <a:rPr lang="zh-TW" altLang="en-US" sz="4400" b="1" dirty="0">
                <a:solidFill>
                  <a:srgbClr val="FF0000"/>
                </a:solidFill>
                <a:latin typeface="+mj-ea"/>
                <a:ea typeface="+mj-ea"/>
              </a:rPr>
              <a:t>国家蒙受</a:t>
            </a:r>
            <a:endParaRPr lang="en-US" altLang="zh-TW" sz="4400" b="1" dirty="0">
              <a:solidFill>
                <a:srgbClr val="FF0000"/>
              </a:solidFill>
              <a:latin typeface="+mj-ea"/>
              <a:ea typeface="+mj-ea"/>
            </a:endParaRPr>
          </a:p>
          <a:p>
            <a:pPr algn="ctr"/>
            <a:r>
              <a:rPr lang="zh-TW" altLang="en-US" sz="4400" b="1" dirty="0">
                <a:solidFill>
                  <a:srgbClr val="FF0000"/>
                </a:solidFill>
                <a:latin typeface="+mj-ea"/>
                <a:ea typeface="+mj-ea"/>
              </a:rPr>
              <a:t>巨大耻辱</a:t>
            </a:r>
            <a:endParaRPr lang="en-US" altLang="zh-TW" sz="4400" b="1" dirty="0">
              <a:solidFill>
                <a:srgbClr val="FF0000"/>
              </a:solidFill>
              <a:latin typeface="+mj-ea"/>
              <a:ea typeface="+mj-ea"/>
            </a:endParaRPr>
          </a:p>
        </p:txBody>
      </p:sp>
      <p:pic>
        <p:nvPicPr>
          <p:cNvPr id="19" name="圖片 1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5897" y="2908447"/>
            <a:ext cx="505671" cy="586578"/>
          </a:xfrm>
          <a:prstGeom prst="rect">
            <a:avLst/>
          </a:prstGeom>
        </p:spPr>
      </p:pic>
      <p:sp>
        <p:nvSpPr>
          <p:cNvPr id="21" name="文字方塊 20"/>
          <p:cNvSpPr txBox="1"/>
          <p:nvPr/>
        </p:nvSpPr>
        <p:spPr>
          <a:xfrm>
            <a:off x="4399363" y="3488117"/>
            <a:ext cx="1826142" cy="1015663"/>
          </a:xfrm>
          <a:prstGeom prst="rect">
            <a:avLst/>
          </a:prstGeom>
          <a:noFill/>
        </p:spPr>
        <p:txBody>
          <a:bodyPr wrap="none" rtlCol="0">
            <a:spAutoFit/>
          </a:bodyPr>
          <a:lstStyle/>
          <a:p>
            <a:pPr algn="ctr"/>
            <a:r>
              <a:rPr lang="en-US" altLang="zh-TW" sz="2800" b="1" dirty="0">
                <a:latin typeface="Arial Black" panose="020B0A04020102020204" pitchFamily="34" charset="0"/>
              </a:rPr>
              <a:t>1936</a:t>
            </a:r>
          </a:p>
          <a:p>
            <a:pPr algn="ctr"/>
            <a:r>
              <a:rPr lang="zh-TW" altLang="en-US" sz="1600" b="1" dirty="0"/>
              <a:t>日本策动</a:t>
            </a:r>
            <a:endParaRPr lang="en-US" altLang="zh-TW" sz="1600" b="1" dirty="0"/>
          </a:p>
          <a:p>
            <a:pPr algn="ctr"/>
            <a:r>
              <a:rPr lang="zh-TW" altLang="en-US" sz="1600" b="1" dirty="0"/>
              <a:t>「华北五省自治」</a:t>
            </a:r>
          </a:p>
        </p:txBody>
      </p:sp>
      <p:sp>
        <p:nvSpPr>
          <p:cNvPr id="23" name="橢圓 22"/>
          <p:cNvSpPr>
            <a:spLocks noChangeArrowheads="1"/>
          </p:cNvSpPr>
          <p:nvPr/>
        </p:nvSpPr>
        <p:spPr bwMode="auto">
          <a:xfrm>
            <a:off x="783241" y="1889010"/>
            <a:ext cx="1559571" cy="12778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sp>
        <p:nvSpPr>
          <p:cNvPr id="25" name="橢圓 24"/>
          <p:cNvSpPr>
            <a:spLocks noChangeArrowheads="1"/>
          </p:cNvSpPr>
          <p:nvPr/>
        </p:nvSpPr>
        <p:spPr bwMode="auto">
          <a:xfrm>
            <a:off x="9996276" y="1816974"/>
            <a:ext cx="1604967" cy="137159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pic>
        <p:nvPicPr>
          <p:cNvPr id="2" name="圖片 1">
            <a:extLst>
              <a:ext uri="{FF2B5EF4-FFF2-40B4-BE49-F238E27FC236}">
                <a16:creationId xmlns:a16="http://schemas.microsoft.com/office/drawing/2014/main" id="{4CEEE54F-7FE4-4EF9-FE83-B5157C748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 y="370385"/>
            <a:ext cx="11073424" cy="1543084"/>
          </a:xfrm>
          <a:prstGeom prst="rect">
            <a:avLst/>
          </a:prstGeom>
          <a:ln>
            <a:noFill/>
          </a:ln>
          <a:effectLst>
            <a:outerShdw blurRad="292100" dist="139700" dir="2700000" algn="tl" rotWithShape="0">
              <a:srgbClr val="333333">
                <a:alpha val="65000"/>
              </a:srgbClr>
            </a:outerShdw>
          </a:effectLst>
        </p:spPr>
      </p:pic>
      <p:sp>
        <p:nvSpPr>
          <p:cNvPr id="4" name="文字方塊 3">
            <a:extLst>
              <a:ext uri="{FF2B5EF4-FFF2-40B4-BE49-F238E27FC236}">
                <a16:creationId xmlns:a16="http://schemas.microsoft.com/office/drawing/2014/main" id="{A6471DCC-9F8A-B7B3-5705-4F4C28E888CE}"/>
              </a:ext>
            </a:extLst>
          </p:cNvPr>
          <p:cNvSpPr txBox="1"/>
          <p:nvPr/>
        </p:nvSpPr>
        <p:spPr>
          <a:xfrm>
            <a:off x="6917657" y="968965"/>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年以后较重大事件举隅</a:t>
            </a:r>
            <a:endParaRPr lang="zh-HK" altLang="en-US" sz="2400" b="1" dirty="0">
              <a:latin typeface="+mj-ea"/>
              <a:ea typeface="+mj-ea"/>
            </a:endParaRPr>
          </a:p>
        </p:txBody>
      </p:sp>
    </p:spTree>
    <p:extLst>
      <p:ext uri="{BB962C8B-B14F-4D97-AF65-F5344CB8AC3E}">
        <p14:creationId xmlns:p14="http://schemas.microsoft.com/office/powerpoint/2010/main" val="3741208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585384" y="-960187"/>
            <a:ext cx="6553200" cy="6352977"/>
          </a:xfrm>
        </p:spPr>
        <p:txBody>
          <a:bodyPr>
            <a:normAutofit/>
          </a:bodyPr>
          <a:lstStyle/>
          <a:p>
            <a:br>
              <a:rPr lang="en-US" altLang="zh-TW" sz="4000" dirty="0"/>
            </a:br>
            <a:br>
              <a:rPr lang="en-US" altLang="zh-TW" sz="4000"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思考站</a:t>
            </a:r>
            <a:br>
              <a:rPr lang="en-US" altLang="zh-TW" sz="4000" dirty="0">
                <a:latin typeface="微軟正黑體" panose="020B0604030504040204" pitchFamily="34" charset="-120"/>
                <a:ea typeface="微軟正黑體" panose="020B0604030504040204" pitchFamily="34" charset="-120"/>
              </a:rPr>
            </a:br>
            <a:br>
              <a:rPr lang="en-US" altLang="zh-TW" sz="4000" dirty="0">
                <a:latin typeface="微軟正黑體" panose="020B0604030504040204" pitchFamily="34" charset="-120"/>
                <a:ea typeface="微軟正黑體" panose="020B0604030504040204" pitchFamily="34" charset="-120"/>
              </a:rPr>
            </a:b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2</a:t>
            </a:r>
            <a:r>
              <a:rPr lang="en-US" altLang="zh-TW" sz="4000" dirty="0">
                <a:latin typeface="微軟正黑體" panose="020B0604030504040204" pitchFamily="34" charset="-120"/>
              </a:rPr>
              <a:t>.</a:t>
            </a:r>
            <a:r>
              <a:rPr lang="zh-TW" altLang="en-US" sz="4000" b="1" dirty="0">
                <a:latin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撞钟</a:t>
            </a:r>
            <a:r>
              <a:rPr lang="en-US" altLang="zh-TW" sz="4000" b="1" dirty="0">
                <a:latin typeface="微軟正黑體" panose="020B0604030504040204" pitchFamily="34" charset="-120"/>
                <a:ea typeface="微軟正黑體" panose="020B0604030504040204" pitchFamily="34" charset="-120"/>
              </a:rPr>
              <a:t>14</a:t>
            </a:r>
            <a:r>
              <a:rPr lang="zh-TW" altLang="en-US" sz="4000" b="1" dirty="0">
                <a:latin typeface="微軟正黑體" panose="020B0604030504040204" pitchFamily="34" charset="-120"/>
              </a:rPr>
              <a:t>下」有</a:t>
            </a:r>
            <a:r>
              <a:rPr lang="zh-TW" altLang="en-US" sz="4000" b="1" dirty="0">
                <a:latin typeface="微軟正黑體" panose="020B0604030504040204" pitchFamily="34" charset="-120"/>
                <a:ea typeface="微軟正黑體" panose="020B0604030504040204" pitchFamily="34" charset="-120"/>
              </a:rPr>
              <a:t>何含意？</a:t>
            </a:r>
          </a:p>
        </p:txBody>
      </p:sp>
      <p:pic>
        <p:nvPicPr>
          <p:cNvPr id="5" name="圖片 4"/>
          <p:cNvPicPr>
            <a:picLocks noChangeAspect="1"/>
          </p:cNvPicPr>
          <p:nvPr/>
        </p:nvPicPr>
        <p:blipFill>
          <a:blip r:embed="rId2"/>
          <a:stretch>
            <a:fillRect/>
          </a:stretch>
        </p:blipFill>
        <p:spPr>
          <a:xfrm>
            <a:off x="7557596" y="635148"/>
            <a:ext cx="4378746" cy="54322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0907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88201" y="3178485"/>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3195" y="2818370"/>
            <a:ext cx="506659" cy="588032"/>
          </a:xfrm>
          <a:prstGeom prst="rect">
            <a:avLst/>
          </a:prstGeom>
        </p:spPr>
      </p:pic>
      <p:pic>
        <p:nvPicPr>
          <p:cNvPr id="20" name="圖片 1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93058" y="2854738"/>
            <a:ext cx="505671" cy="586578"/>
          </a:xfrm>
          <a:prstGeom prst="rect">
            <a:avLst/>
          </a:prstGeom>
        </p:spPr>
      </p:pic>
      <p:pic>
        <p:nvPicPr>
          <p:cNvPr id="24" name="圖片 2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28760" y="2885196"/>
            <a:ext cx="505671" cy="586578"/>
          </a:xfrm>
          <a:prstGeom prst="rect">
            <a:avLst/>
          </a:prstGeom>
        </p:spPr>
      </p:pic>
      <p:pic>
        <p:nvPicPr>
          <p:cNvPr id="36" name="圖片 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57598" y="2943863"/>
            <a:ext cx="505671" cy="586578"/>
          </a:xfrm>
          <a:prstGeom prst="rect">
            <a:avLst/>
          </a:prstGeom>
        </p:spPr>
      </p:pic>
      <p:pic>
        <p:nvPicPr>
          <p:cNvPr id="45" name="圖片 4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89551" y="2925188"/>
            <a:ext cx="505671" cy="586578"/>
          </a:xfrm>
          <a:prstGeom prst="rect">
            <a:avLst/>
          </a:prstGeom>
        </p:spPr>
      </p:pic>
      <p:sp>
        <p:nvSpPr>
          <p:cNvPr id="5" name="文字方塊 4"/>
          <p:cNvSpPr txBox="1"/>
          <p:nvPr/>
        </p:nvSpPr>
        <p:spPr>
          <a:xfrm>
            <a:off x="826269" y="1994943"/>
            <a:ext cx="1415772" cy="1015663"/>
          </a:xfrm>
          <a:prstGeom prst="rect">
            <a:avLst/>
          </a:prstGeom>
          <a:noFill/>
        </p:spPr>
        <p:txBody>
          <a:bodyPr wrap="none" rtlCol="0">
            <a:spAutoFit/>
          </a:bodyPr>
          <a:lstStyle/>
          <a:p>
            <a:pPr algn="ctr"/>
            <a:r>
              <a:rPr lang="en-US" altLang="zh-TW" sz="2800" b="1" dirty="0">
                <a:latin typeface="Arial Black" panose="020B0A04020102020204" pitchFamily="34" charset="0"/>
              </a:rPr>
              <a:t>1931</a:t>
            </a:r>
          </a:p>
          <a:p>
            <a:pPr algn="ctr"/>
            <a:r>
              <a:rPr lang="zh-TW" altLang="en-US" sz="1600" b="1" dirty="0"/>
              <a:t>九一八事变</a:t>
            </a:r>
            <a:endParaRPr lang="en-US" altLang="zh-TW" sz="1600" b="1" dirty="0"/>
          </a:p>
          <a:p>
            <a:pPr algn="ctr"/>
            <a:r>
              <a:rPr lang="zh-TW" altLang="en-US" sz="1600" b="1" dirty="0"/>
              <a:t>日本侵略东北</a:t>
            </a:r>
          </a:p>
        </p:txBody>
      </p:sp>
      <p:sp>
        <p:nvSpPr>
          <p:cNvPr id="46" name="文字方塊 45"/>
          <p:cNvSpPr txBox="1"/>
          <p:nvPr/>
        </p:nvSpPr>
        <p:spPr>
          <a:xfrm>
            <a:off x="4497039" y="1941827"/>
            <a:ext cx="4083169" cy="1015663"/>
          </a:xfrm>
          <a:prstGeom prst="rect">
            <a:avLst/>
          </a:prstGeom>
          <a:noFill/>
        </p:spPr>
        <p:txBody>
          <a:bodyPr wrap="none" rtlCol="0">
            <a:spAutoFit/>
          </a:bodyPr>
          <a:lstStyle/>
          <a:p>
            <a:pPr algn="ctr"/>
            <a:r>
              <a:rPr lang="en-US" altLang="zh-TW" sz="2800" b="1" dirty="0">
                <a:latin typeface="Arial Black" panose="020B0A04020102020204" pitchFamily="34" charset="0"/>
              </a:rPr>
              <a:t>1937</a:t>
            </a:r>
          </a:p>
          <a:p>
            <a:pPr algn="ctr"/>
            <a:r>
              <a:rPr lang="zh-TW" altLang="en-US" sz="1600" b="1" dirty="0"/>
              <a:t>七七事变，日本侵略上海、北平、天津等地</a:t>
            </a:r>
            <a:endParaRPr lang="en-US" altLang="zh-TW" sz="1600" b="1" dirty="0"/>
          </a:p>
          <a:p>
            <a:pPr algn="ctr"/>
            <a:r>
              <a:rPr lang="en-US" altLang="zh-TW" sz="1600" b="1" dirty="0"/>
              <a:t>12</a:t>
            </a:r>
            <a:r>
              <a:rPr lang="zh-TW" altLang="en-US" sz="1600" b="1" dirty="0"/>
              <a:t>月侵占南京，进行南京大屠杀</a:t>
            </a:r>
          </a:p>
        </p:txBody>
      </p:sp>
      <p:sp>
        <p:nvSpPr>
          <p:cNvPr id="47" name="文字方塊 46"/>
          <p:cNvSpPr txBox="1"/>
          <p:nvPr/>
        </p:nvSpPr>
        <p:spPr>
          <a:xfrm>
            <a:off x="1045086" y="3419820"/>
            <a:ext cx="2664861" cy="1508105"/>
          </a:xfrm>
          <a:prstGeom prst="rect">
            <a:avLst/>
          </a:prstGeom>
          <a:noFill/>
        </p:spPr>
        <p:txBody>
          <a:bodyPr wrap="square" rtlCol="0">
            <a:spAutoFit/>
          </a:bodyPr>
          <a:lstStyle/>
          <a:p>
            <a:pPr algn="ctr"/>
            <a:r>
              <a:rPr lang="en-US" altLang="zh-TW" sz="2800" b="1" dirty="0">
                <a:latin typeface="Arial Black" panose="020B0A04020102020204" pitchFamily="34" charset="0"/>
              </a:rPr>
              <a:t>1932</a:t>
            </a:r>
          </a:p>
          <a:p>
            <a:pPr algn="ctr"/>
            <a:r>
              <a:rPr lang="zh-TW" altLang="en-US" sz="1600" b="1" dirty="0"/>
              <a:t>一二八事变</a:t>
            </a:r>
            <a:endParaRPr lang="en-US" altLang="zh-TW" sz="1600" b="1" dirty="0"/>
          </a:p>
          <a:p>
            <a:pPr algn="ctr"/>
            <a:r>
              <a:rPr lang="zh-TW" altLang="en-US" sz="1600" b="1" dirty="0"/>
              <a:t>日本侵略上海</a:t>
            </a:r>
            <a:endParaRPr lang="en-US" altLang="zh-TW" sz="1600" b="1" dirty="0"/>
          </a:p>
          <a:p>
            <a:pPr algn="ctr"/>
            <a:r>
              <a:rPr lang="zh-TW" altLang="en-US" sz="1600" b="1" dirty="0"/>
              <a:t>其后扶植「满洲国」</a:t>
            </a:r>
            <a:endParaRPr lang="en-US" altLang="zh-TW" sz="1600" b="1" dirty="0"/>
          </a:p>
          <a:p>
            <a:pPr algn="ctr"/>
            <a:r>
              <a:rPr lang="zh-TW" altLang="en-US" sz="1600" b="1" dirty="0"/>
              <a:t>傀儡政权</a:t>
            </a:r>
          </a:p>
        </p:txBody>
      </p:sp>
      <p:sp>
        <p:nvSpPr>
          <p:cNvPr id="49" name="文字方塊 48"/>
          <p:cNvSpPr txBox="1"/>
          <p:nvPr/>
        </p:nvSpPr>
        <p:spPr>
          <a:xfrm>
            <a:off x="2345894" y="1988613"/>
            <a:ext cx="1826141" cy="1046440"/>
          </a:xfrm>
          <a:prstGeom prst="rect">
            <a:avLst/>
          </a:prstGeom>
          <a:noFill/>
        </p:spPr>
        <p:txBody>
          <a:bodyPr wrap="none" rtlCol="0">
            <a:spAutoFit/>
          </a:bodyPr>
          <a:lstStyle/>
          <a:p>
            <a:pPr algn="ctr"/>
            <a:r>
              <a:rPr lang="en-US" altLang="zh-TW" sz="2800" b="1" dirty="0">
                <a:latin typeface="Arial Black" panose="020B0A04020102020204" pitchFamily="34" charset="0"/>
              </a:rPr>
              <a:t>1933</a:t>
            </a:r>
          </a:p>
          <a:p>
            <a:pPr algn="ctr"/>
            <a:r>
              <a:rPr lang="zh-TW" altLang="en-US" sz="1600" b="1" dirty="0"/>
              <a:t>日本攻占山海关、</a:t>
            </a:r>
            <a:endParaRPr lang="en-US" altLang="zh-TW" sz="1600" b="1" dirty="0"/>
          </a:p>
          <a:p>
            <a:pPr algn="ctr"/>
            <a:r>
              <a:rPr lang="zh-TW" altLang="en-US" sz="1600" b="1" dirty="0"/>
              <a:t>长城、热河等地</a:t>
            </a:r>
          </a:p>
        </p:txBody>
      </p:sp>
      <p:sp>
        <p:nvSpPr>
          <p:cNvPr id="50" name="文字方塊 49"/>
          <p:cNvSpPr txBox="1"/>
          <p:nvPr/>
        </p:nvSpPr>
        <p:spPr>
          <a:xfrm>
            <a:off x="6797178" y="3536802"/>
            <a:ext cx="1620957" cy="1046440"/>
          </a:xfrm>
          <a:prstGeom prst="rect">
            <a:avLst/>
          </a:prstGeom>
          <a:noFill/>
        </p:spPr>
        <p:txBody>
          <a:bodyPr wrap="none" rtlCol="0">
            <a:spAutoFit/>
          </a:bodyPr>
          <a:lstStyle/>
          <a:p>
            <a:pPr algn="ctr"/>
            <a:r>
              <a:rPr lang="en-US" altLang="zh-TW" sz="2800" b="1" dirty="0">
                <a:latin typeface="Arial Black" panose="020B0A04020102020204" pitchFamily="34" charset="0"/>
              </a:rPr>
              <a:t>1938</a:t>
            </a:r>
          </a:p>
          <a:p>
            <a:pPr algn="ctr"/>
            <a:r>
              <a:rPr lang="zh-TW" altLang="en-US" sz="1600" b="1" dirty="0"/>
              <a:t>日本侵略华中、</a:t>
            </a:r>
            <a:endParaRPr lang="en-US" altLang="zh-TW" sz="1600" b="1" dirty="0"/>
          </a:p>
          <a:p>
            <a:pPr algn="ctr"/>
            <a:r>
              <a:rPr lang="zh-TW" altLang="en-US" sz="1600" b="1" dirty="0"/>
              <a:t>华南地区</a:t>
            </a:r>
          </a:p>
        </p:txBody>
      </p:sp>
      <p:pic>
        <p:nvPicPr>
          <p:cNvPr id="52" name="圖片 51"/>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66971" y="2957490"/>
            <a:ext cx="505671" cy="586578"/>
          </a:xfrm>
          <a:prstGeom prst="rect">
            <a:avLst/>
          </a:prstGeom>
        </p:spPr>
      </p:pic>
      <p:sp>
        <p:nvSpPr>
          <p:cNvPr id="53" name="文字方塊 52"/>
          <p:cNvSpPr txBox="1"/>
          <p:nvPr/>
        </p:nvSpPr>
        <p:spPr>
          <a:xfrm>
            <a:off x="9996277" y="1975996"/>
            <a:ext cx="1646482" cy="1015663"/>
          </a:xfrm>
          <a:prstGeom prst="rect">
            <a:avLst/>
          </a:prstGeom>
          <a:noFill/>
        </p:spPr>
        <p:txBody>
          <a:bodyPr wrap="square" rtlCol="0">
            <a:spAutoFit/>
          </a:bodyPr>
          <a:lstStyle/>
          <a:p>
            <a:pPr algn="ctr"/>
            <a:r>
              <a:rPr lang="en-US" altLang="zh-TW" sz="2800" b="1" dirty="0">
                <a:latin typeface="Arial Black" panose="020B0A04020102020204" pitchFamily="34" charset="0"/>
              </a:rPr>
              <a:t>1945</a:t>
            </a:r>
          </a:p>
          <a:p>
            <a:pPr algn="ctr"/>
            <a:r>
              <a:rPr lang="zh-TW" altLang="en-US" sz="1600" b="1" dirty="0"/>
              <a:t>日本无条件投降</a:t>
            </a:r>
            <a:endParaRPr lang="en-US" altLang="zh-TW" sz="1600" b="1" dirty="0"/>
          </a:p>
          <a:p>
            <a:pPr algn="ctr"/>
            <a:r>
              <a:rPr lang="zh-TW" altLang="en-US" sz="1600" b="1" dirty="0"/>
              <a:t>中国抗战胜利</a:t>
            </a:r>
            <a:endParaRPr lang="en-US" altLang="zh-TW" sz="1600" b="1" dirty="0"/>
          </a:p>
        </p:txBody>
      </p:sp>
      <p:pic>
        <p:nvPicPr>
          <p:cNvPr id="19" name="圖片 1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5897" y="2908447"/>
            <a:ext cx="505671" cy="586578"/>
          </a:xfrm>
          <a:prstGeom prst="rect">
            <a:avLst/>
          </a:prstGeom>
        </p:spPr>
      </p:pic>
      <p:sp>
        <p:nvSpPr>
          <p:cNvPr id="21" name="文字方塊 20"/>
          <p:cNvSpPr txBox="1"/>
          <p:nvPr/>
        </p:nvSpPr>
        <p:spPr>
          <a:xfrm>
            <a:off x="4399363" y="3488117"/>
            <a:ext cx="1826142" cy="1015663"/>
          </a:xfrm>
          <a:prstGeom prst="rect">
            <a:avLst/>
          </a:prstGeom>
          <a:noFill/>
        </p:spPr>
        <p:txBody>
          <a:bodyPr wrap="none" rtlCol="0">
            <a:spAutoFit/>
          </a:bodyPr>
          <a:lstStyle/>
          <a:p>
            <a:pPr algn="ctr"/>
            <a:r>
              <a:rPr lang="en-US" altLang="zh-TW" sz="2800" b="1" dirty="0">
                <a:latin typeface="Arial Black" panose="020B0A04020102020204" pitchFamily="34" charset="0"/>
              </a:rPr>
              <a:t>1936</a:t>
            </a:r>
          </a:p>
          <a:p>
            <a:pPr algn="ctr"/>
            <a:r>
              <a:rPr lang="zh-TW" altLang="en-US" sz="1600" b="1" dirty="0"/>
              <a:t>日本策动</a:t>
            </a:r>
            <a:endParaRPr lang="en-US" altLang="zh-TW" sz="1600" b="1" dirty="0"/>
          </a:p>
          <a:p>
            <a:pPr algn="ctr"/>
            <a:r>
              <a:rPr lang="zh-TW" altLang="en-US" sz="1600" b="1" dirty="0"/>
              <a:t>「华北五省自治」</a:t>
            </a:r>
          </a:p>
        </p:txBody>
      </p:sp>
      <p:sp>
        <p:nvSpPr>
          <p:cNvPr id="23" name="橢圓 22"/>
          <p:cNvSpPr>
            <a:spLocks noChangeArrowheads="1"/>
          </p:cNvSpPr>
          <p:nvPr/>
        </p:nvSpPr>
        <p:spPr bwMode="auto">
          <a:xfrm>
            <a:off x="783241" y="1889010"/>
            <a:ext cx="1559571" cy="12778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sp>
        <p:nvSpPr>
          <p:cNvPr id="25" name="橢圓 24"/>
          <p:cNvSpPr>
            <a:spLocks noChangeArrowheads="1"/>
          </p:cNvSpPr>
          <p:nvPr/>
        </p:nvSpPr>
        <p:spPr bwMode="auto">
          <a:xfrm>
            <a:off x="9996276" y="1816974"/>
            <a:ext cx="1604967" cy="137159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pic>
        <p:nvPicPr>
          <p:cNvPr id="2" name="圖片 1">
            <a:extLst>
              <a:ext uri="{FF2B5EF4-FFF2-40B4-BE49-F238E27FC236}">
                <a16:creationId xmlns:a16="http://schemas.microsoft.com/office/drawing/2014/main" id="{4CEEE54F-7FE4-4EF9-FE83-B5157C748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 y="370385"/>
            <a:ext cx="11073424" cy="1543084"/>
          </a:xfrm>
          <a:prstGeom prst="rect">
            <a:avLst/>
          </a:prstGeom>
          <a:ln>
            <a:noFill/>
          </a:ln>
          <a:effectLst>
            <a:outerShdw blurRad="292100" dist="139700" dir="2700000" algn="tl" rotWithShape="0">
              <a:srgbClr val="333333">
                <a:alpha val="65000"/>
              </a:srgbClr>
            </a:outerShdw>
          </a:effectLst>
        </p:spPr>
      </p:pic>
      <p:sp>
        <p:nvSpPr>
          <p:cNvPr id="4" name="文字方塊 3">
            <a:extLst>
              <a:ext uri="{FF2B5EF4-FFF2-40B4-BE49-F238E27FC236}">
                <a16:creationId xmlns:a16="http://schemas.microsoft.com/office/drawing/2014/main" id="{A6471DCC-9F8A-B7B3-5705-4F4C28E888CE}"/>
              </a:ext>
            </a:extLst>
          </p:cNvPr>
          <p:cNvSpPr txBox="1"/>
          <p:nvPr/>
        </p:nvSpPr>
        <p:spPr>
          <a:xfrm>
            <a:off x="6917657" y="968965"/>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年以后较重大事件举隅</a:t>
            </a:r>
            <a:endParaRPr lang="zh-HK" altLang="en-US" sz="2400" b="1" dirty="0">
              <a:latin typeface="+mj-ea"/>
              <a:ea typeface="+mj-ea"/>
            </a:endParaRPr>
          </a:p>
        </p:txBody>
      </p:sp>
      <p:sp>
        <p:nvSpPr>
          <p:cNvPr id="3" name="矩形 2">
            <a:extLst>
              <a:ext uri="{FF2B5EF4-FFF2-40B4-BE49-F238E27FC236}">
                <a16:creationId xmlns:a16="http://schemas.microsoft.com/office/drawing/2014/main" id="{033F88DD-97C8-4664-9204-136D96F912CA}"/>
              </a:ext>
            </a:extLst>
          </p:cNvPr>
          <p:cNvSpPr/>
          <p:nvPr/>
        </p:nvSpPr>
        <p:spPr>
          <a:xfrm>
            <a:off x="952247" y="5227315"/>
            <a:ext cx="7497494" cy="1323439"/>
          </a:xfrm>
          <a:prstGeom prst="rect">
            <a:avLst/>
          </a:prstGeom>
          <a:blipFill>
            <a:blip r:embed="rId6"/>
            <a:tile tx="0" ty="0" sx="100000" sy="100000" flip="none" algn="tl"/>
          </a:blipFill>
        </p:spPr>
        <p:txBody>
          <a:bodyPr wrap="square">
            <a:spAutoFit/>
          </a:bodyPr>
          <a:lstStyle/>
          <a:p>
            <a:r>
              <a:rPr lang="zh-TW" altLang="en-US" sz="2000" b="1" dirty="0">
                <a:latin typeface="+mj-ea"/>
                <a:ea typeface="+mj-ea"/>
              </a:rPr>
              <a:t>九一八事变揭开二十世纪日本侵华的序幕。自</a:t>
            </a:r>
            <a:r>
              <a:rPr lang="en-US" altLang="zh-TW" sz="2000" b="1" dirty="0">
                <a:solidFill>
                  <a:srgbClr val="FF0000"/>
                </a:solidFill>
                <a:latin typeface="+mj-ea"/>
                <a:ea typeface="+mj-ea"/>
              </a:rPr>
              <a:t>1931</a:t>
            </a:r>
            <a:r>
              <a:rPr lang="zh-TW" altLang="en-US" sz="2000" b="1" dirty="0">
                <a:latin typeface="+mj-ea"/>
                <a:ea typeface="+mj-ea"/>
              </a:rPr>
              <a:t>年九一八事变爆发起，至</a:t>
            </a:r>
            <a:r>
              <a:rPr lang="en-US" altLang="zh-TW" sz="2000" b="1" dirty="0">
                <a:latin typeface="+mj-ea"/>
                <a:ea typeface="+mj-ea"/>
              </a:rPr>
              <a:t>1937</a:t>
            </a:r>
            <a:r>
              <a:rPr lang="zh-TW" altLang="en-US" sz="2000" b="1" dirty="0">
                <a:latin typeface="+mj-ea"/>
                <a:ea typeface="+mj-ea"/>
              </a:rPr>
              <a:t>年中国人民团结抗日，八年全面抗战展开，至</a:t>
            </a:r>
            <a:r>
              <a:rPr lang="en-US" altLang="zh-TW" sz="2000" b="1" dirty="0">
                <a:solidFill>
                  <a:srgbClr val="0070C0"/>
                </a:solidFill>
                <a:latin typeface="+mj-ea"/>
                <a:ea typeface="+mj-ea"/>
              </a:rPr>
              <a:t>1945</a:t>
            </a:r>
            <a:r>
              <a:rPr lang="zh-TW" altLang="en-US" sz="2000" b="1" dirty="0">
                <a:latin typeface="+mj-ea"/>
                <a:ea typeface="+mj-ea"/>
              </a:rPr>
              <a:t>年取得胜利，日本宣告投降，中国经历</a:t>
            </a:r>
            <a:r>
              <a:rPr lang="zh-TW" altLang="en-US" sz="2000" b="1" u="sng" dirty="0">
                <a:latin typeface="+mj-ea"/>
                <a:ea typeface="+mj-ea"/>
              </a:rPr>
              <a:t>长达</a:t>
            </a:r>
            <a:r>
              <a:rPr lang="en-US" altLang="zh-TW" sz="2000" b="1" u="sng" dirty="0">
                <a:latin typeface="+mj-ea"/>
                <a:ea typeface="+mj-ea"/>
              </a:rPr>
              <a:t>14</a:t>
            </a:r>
            <a:r>
              <a:rPr lang="zh-TW" altLang="en-US" sz="2000" b="1" u="sng" dirty="0">
                <a:latin typeface="+mj-ea"/>
                <a:ea typeface="+mj-ea"/>
              </a:rPr>
              <a:t>年</a:t>
            </a:r>
            <a:r>
              <a:rPr lang="zh-TW" altLang="en-US" sz="2000" b="1" dirty="0">
                <a:latin typeface="+mj-ea"/>
                <a:ea typeface="+mj-ea"/>
              </a:rPr>
              <a:t>艰苦磨难的战争岁月。</a:t>
            </a:r>
            <a:endParaRPr lang="en-US" altLang="zh-TW" sz="2000" b="1" dirty="0">
              <a:latin typeface="+mj-ea"/>
              <a:ea typeface="+mj-ea"/>
            </a:endParaRPr>
          </a:p>
        </p:txBody>
      </p:sp>
      <p:sp>
        <p:nvSpPr>
          <p:cNvPr id="6" name="摺角紙張 20">
            <a:extLst>
              <a:ext uri="{FF2B5EF4-FFF2-40B4-BE49-F238E27FC236}">
                <a16:creationId xmlns:a16="http://schemas.microsoft.com/office/drawing/2014/main" id="{AAE39053-A8C2-CD92-ABB9-523FB1D0BC14}"/>
              </a:ext>
            </a:extLst>
          </p:cNvPr>
          <p:cNvSpPr/>
          <p:nvPr/>
        </p:nvSpPr>
        <p:spPr>
          <a:xfrm>
            <a:off x="8582939" y="3887583"/>
            <a:ext cx="3407637" cy="2247003"/>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tLang="zh-TW" sz="3200" dirty="0">
              <a:latin typeface="+mj-ea"/>
              <a:ea typeface="+mj-ea"/>
            </a:endParaRPr>
          </a:p>
          <a:p>
            <a:pPr algn="ctr"/>
            <a:r>
              <a:rPr lang="zh-TW" altLang="en-US" sz="3200" dirty="0">
                <a:latin typeface="+mj-ea"/>
                <a:ea typeface="+mj-ea"/>
              </a:rPr>
              <a:t>撞钟</a:t>
            </a:r>
            <a:r>
              <a:rPr lang="en-US" altLang="zh-TW" sz="3200" dirty="0">
                <a:latin typeface="+mj-ea"/>
                <a:ea typeface="+mj-ea"/>
              </a:rPr>
              <a:t>14</a:t>
            </a:r>
            <a:r>
              <a:rPr lang="zh-TW" altLang="en-US" sz="3200" dirty="0">
                <a:latin typeface="+mj-ea"/>
                <a:ea typeface="+mj-ea"/>
              </a:rPr>
              <a:t>下</a:t>
            </a:r>
            <a:endParaRPr lang="en-US" altLang="zh-TW" sz="3200" dirty="0">
              <a:latin typeface="+mj-ea"/>
              <a:ea typeface="+mj-ea"/>
            </a:endParaRPr>
          </a:p>
          <a:p>
            <a:pPr algn="ctr"/>
            <a:r>
              <a:rPr lang="zh-TW" altLang="en-US" sz="3200" b="1" dirty="0">
                <a:solidFill>
                  <a:srgbClr val="FF0000"/>
                </a:solidFill>
                <a:latin typeface="+mj-ea"/>
                <a:ea typeface="+mj-ea"/>
              </a:rPr>
              <a:t>寓意着中华民族</a:t>
            </a:r>
            <a:r>
              <a:rPr lang="en-US" altLang="zh-TW" sz="3200" b="1" dirty="0">
                <a:solidFill>
                  <a:srgbClr val="FF0000"/>
                </a:solidFill>
                <a:latin typeface="+mj-ea"/>
                <a:ea typeface="+mj-ea"/>
              </a:rPr>
              <a:t>14</a:t>
            </a:r>
            <a:r>
              <a:rPr lang="zh-TW" altLang="en-US" sz="3200" b="1" dirty="0">
                <a:solidFill>
                  <a:srgbClr val="FF0000"/>
                </a:solidFill>
                <a:latin typeface="+mj-ea"/>
                <a:ea typeface="+mj-ea"/>
              </a:rPr>
              <a:t>年奋勇抗日的艰辛历程</a:t>
            </a:r>
          </a:p>
        </p:txBody>
      </p:sp>
    </p:spTree>
    <p:extLst>
      <p:ext uri="{BB962C8B-B14F-4D97-AF65-F5344CB8AC3E}">
        <p14:creationId xmlns:p14="http://schemas.microsoft.com/office/powerpoint/2010/main" val="1547411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895349" y="732117"/>
            <a:ext cx="10387417" cy="1944667"/>
          </a:xfrm>
        </p:spPr>
        <p:txBody>
          <a:bodyPr>
            <a:normAutofit fontScale="90000"/>
          </a:bodyPr>
          <a:lstStyle/>
          <a:p>
            <a:pPr algn="l"/>
            <a:br>
              <a:rPr lang="en-US" altLang="zh-TW" sz="3600" dirty="0">
                <a:latin typeface="Times New Roman" panose="02020603050405020304" pitchFamily="18" charset="0"/>
                <a:cs typeface="Times New Roman" panose="02020603050405020304" pitchFamily="18" charset="0"/>
              </a:rPr>
            </a:br>
            <a:br>
              <a:rPr lang="en-US" altLang="zh-TW" sz="2800" dirty="0">
                <a:latin typeface="Times New Roman" panose="02020603050405020304" pitchFamily="18" charset="0"/>
                <a:cs typeface="Times New Roman" panose="02020603050405020304" pitchFamily="18" charset="0"/>
              </a:rPr>
            </a:br>
            <a:r>
              <a:rPr lang="zh-TW" altLang="en-US" sz="3100" b="1" dirty="0">
                <a:latin typeface="Times New Roman" panose="02020603050405020304" pitchFamily="18" charset="0"/>
                <a:cs typeface="Times New Roman" panose="02020603050405020304" pitchFamily="18" charset="0"/>
              </a:rPr>
              <a:t>九一八事变距今已经九十多年，中国人一直铭记这段历史，民众坚持于每年举行悼念活动，你认为有甚么正面作用和意义呢？</a:t>
            </a:r>
            <a:br>
              <a:rPr lang="en-US" altLang="zh-TW" sz="3100" b="1" dirty="0">
                <a:latin typeface="Times New Roman" panose="02020603050405020304" pitchFamily="18" charset="0"/>
                <a:cs typeface="Times New Roman" panose="02020603050405020304" pitchFamily="18" charset="0"/>
              </a:rPr>
            </a:br>
            <a:endParaRPr lang="zh-TW" altLang="en-US" sz="31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文字方塊 6"/>
          <p:cNvSpPr txBox="1"/>
          <p:nvPr/>
        </p:nvSpPr>
        <p:spPr>
          <a:xfrm>
            <a:off x="909234" y="620770"/>
            <a:ext cx="7884452" cy="707886"/>
          </a:xfrm>
          <a:prstGeom prst="rect">
            <a:avLst/>
          </a:prstGeom>
          <a:noFill/>
        </p:spPr>
        <p:txBody>
          <a:bodyPr wrap="square" rtlCol="0">
            <a:spAutoFit/>
          </a:bodyPr>
          <a:lstStyle/>
          <a:p>
            <a:r>
              <a:rPr lang="zh-TW" altLang="en-US" sz="4000" b="1" dirty="0">
                <a:latin typeface="+mj-ea"/>
                <a:ea typeface="+mj-ea"/>
              </a:rPr>
              <a:t>思考站</a:t>
            </a:r>
            <a:endParaRPr lang="en-US" altLang="zh-TW" sz="4000" b="1" dirty="0">
              <a:latin typeface="+mj-ea"/>
              <a:ea typeface="+mj-ea"/>
            </a:endParaRPr>
          </a:p>
        </p:txBody>
      </p:sp>
      <p:pic>
        <p:nvPicPr>
          <p:cNvPr id="2054" name="Picture 6" descr="手绘人物中高学生开学社团开会小组讨论公告PSD源文件设计素材-shejip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903" y="2852507"/>
            <a:ext cx="4428777" cy="31296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圓角矩形圖說文字 13"/>
          <p:cNvSpPr/>
          <p:nvPr/>
        </p:nvSpPr>
        <p:spPr>
          <a:xfrm>
            <a:off x="8254402" y="4052273"/>
            <a:ext cx="3189425" cy="1229710"/>
          </a:xfrm>
          <a:prstGeom prst="wedgeRoundRectCallout">
            <a:avLst>
              <a:gd name="adj1" fmla="val -86267"/>
              <a:gd name="adj2" fmla="val -44680"/>
              <a:gd name="adj3" fmla="val 16667"/>
            </a:avLst>
          </a:prstGeom>
          <a:solidFill>
            <a:srgbClr val="F4F8FA"/>
          </a:solidFill>
          <a:ln>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r>
              <a:rPr lang="zh-TW" altLang="en-US" sz="2000" b="1" dirty="0">
                <a:solidFill>
                  <a:srgbClr val="002060"/>
                </a:solidFill>
                <a:latin typeface="+mj-ea"/>
                <a:ea typeface="+mj-ea"/>
              </a:rPr>
              <a:t>让我们缅怀抗日先烈，承传爱国精神与民族感情！</a:t>
            </a:r>
            <a:endParaRPr lang="en-US" altLang="zh-TW" sz="2000" b="1" dirty="0">
              <a:solidFill>
                <a:srgbClr val="002060"/>
              </a:solidFill>
              <a:latin typeface="+mj-ea"/>
              <a:ea typeface="+mj-ea"/>
            </a:endParaRPr>
          </a:p>
        </p:txBody>
      </p:sp>
      <p:sp>
        <p:nvSpPr>
          <p:cNvPr id="18" name="圓角矩形圖說文字 17"/>
          <p:cNvSpPr/>
          <p:nvPr/>
        </p:nvSpPr>
        <p:spPr>
          <a:xfrm>
            <a:off x="748173" y="2757810"/>
            <a:ext cx="3339217" cy="1457897"/>
          </a:xfrm>
          <a:prstGeom prst="wedgeRoundRectCallout">
            <a:avLst>
              <a:gd name="adj1" fmla="val 63695"/>
              <a:gd name="adj2" fmla="val 35618"/>
              <a:gd name="adj3" fmla="val 16667"/>
            </a:avLst>
          </a:prstGeom>
          <a:solidFill>
            <a:srgbClr val="FDF9F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TW" altLang="en-US" sz="2000" b="1" dirty="0">
                <a:solidFill>
                  <a:schemeClr val="tx2"/>
                </a:solidFill>
                <a:latin typeface="+mj-ea"/>
                <a:ea typeface="+mj-ea"/>
              </a:rPr>
              <a:t>让我们认识战争对国家主权及人民福祉带来的祸害，更加体会国家安全的重要！</a:t>
            </a:r>
            <a:endParaRPr lang="en-US" altLang="zh-TW" sz="2000" b="1" dirty="0">
              <a:solidFill>
                <a:schemeClr val="tx2"/>
              </a:solidFill>
              <a:latin typeface="+mj-ea"/>
              <a:ea typeface="+mj-ea"/>
            </a:endParaRPr>
          </a:p>
        </p:txBody>
      </p:sp>
      <p:sp>
        <p:nvSpPr>
          <p:cNvPr id="17" name="圓角矩形圖說文字 16"/>
          <p:cNvSpPr/>
          <p:nvPr/>
        </p:nvSpPr>
        <p:spPr>
          <a:xfrm>
            <a:off x="5765370" y="2478316"/>
            <a:ext cx="5678457" cy="1008442"/>
          </a:xfrm>
          <a:prstGeom prst="wedgeRoundRectCallout">
            <a:avLst>
              <a:gd name="adj1" fmla="val -54244"/>
              <a:gd name="adj2" fmla="val 72187"/>
              <a:gd name="adj3" fmla="val 16667"/>
            </a:avLst>
          </a:prstGeom>
          <a:solidFill>
            <a:srgbClr val="F4F8F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000" b="1" dirty="0">
                <a:solidFill>
                  <a:srgbClr val="0070C0"/>
                </a:solidFill>
                <a:latin typeface="+mj-ea"/>
                <a:ea typeface="+mj-ea"/>
              </a:rPr>
              <a:t>让我们能够正确认识历史，从前人守土卫国的英勇事迹，学习承担精神、坚毅、责任感等价值观</a:t>
            </a:r>
            <a:r>
              <a:rPr lang="zh-TW" altLang="en-US" sz="2000" dirty="0">
                <a:solidFill>
                  <a:srgbClr val="0070C0"/>
                </a:solidFill>
                <a:latin typeface="+mj-ea"/>
                <a:ea typeface="+mj-ea"/>
              </a:rPr>
              <a:t>！</a:t>
            </a:r>
            <a:endParaRPr lang="en-US" altLang="zh-TW" sz="2000" dirty="0">
              <a:solidFill>
                <a:srgbClr val="0070C0"/>
              </a:solidFill>
              <a:latin typeface="+mj-ea"/>
              <a:ea typeface="+mj-ea"/>
            </a:endParaRPr>
          </a:p>
        </p:txBody>
      </p:sp>
    </p:spTree>
    <p:extLst>
      <p:ext uri="{BB962C8B-B14F-4D97-AF65-F5344CB8AC3E}">
        <p14:creationId xmlns:p14="http://schemas.microsoft.com/office/powerpoint/2010/main" val="4057775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4D0ED3AB-4A43-8C9E-5F13-58FCB07F471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0214" t="11408" b="49127"/>
          <a:stretch/>
        </p:blipFill>
        <p:spPr>
          <a:xfrm>
            <a:off x="6222997" y="2743237"/>
            <a:ext cx="5289824" cy="3019887"/>
          </a:xfrm>
          <a:prstGeom prst="rect">
            <a:avLst/>
          </a:prstGeom>
        </p:spPr>
      </p:pic>
      <p:grpSp>
        <p:nvGrpSpPr>
          <p:cNvPr id="13" name="群組 12">
            <a:extLst>
              <a:ext uri="{FF2B5EF4-FFF2-40B4-BE49-F238E27FC236}">
                <a16:creationId xmlns:a16="http://schemas.microsoft.com/office/drawing/2014/main" id="{46FA0C7C-241E-66AF-24D9-8C704EEF5574}"/>
              </a:ext>
            </a:extLst>
          </p:cNvPr>
          <p:cNvGrpSpPr/>
          <p:nvPr/>
        </p:nvGrpSpPr>
        <p:grpSpPr>
          <a:xfrm>
            <a:off x="2739843" y="160093"/>
            <a:ext cx="7200753" cy="1389308"/>
            <a:chOff x="2739843" y="160093"/>
            <a:chExt cx="7200753" cy="1389308"/>
          </a:xfrm>
        </p:grpSpPr>
        <p:sp>
          <p:nvSpPr>
            <p:cNvPr id="3" name="書卷 (水平) 2"/>
            <p:cNvSpPr/>
            <p:nvPr/>
          </p:nvSpPr>
          <p:spPr>
            <a:xfrm>
              <a:off x="2739843" y="160093"/>
              <a:ext cx="7200753" cy="1389308"/>
            </a:xfrm>
            <a:prstGeom prst="horizontalScroll">
              <a:avLst/>
            </a:prstGeom>
            <a:ln w="76200">
              <a:prstDash val="solid"/>
            </a:ln>
          </p:spPr>
          <p:style>
            <a:lnRef idx="2">
              <a:schemeClr val="accent3"/>
            </a:lnRef>
            <a:fillRef idx="1">
              <a:schemeClr val="lt1"/>
            </a:fillRef>
            <a:effectRef idx="0">
              <a:schemeClr val="accent3"/>
            </a:effectRef>
            <a:fontRef idx="minor">
              <a:schemeClr val="dk1"/>
            </a:fontRef>
          </p:style>
          <p:txBody>
            <a:bodyPr rtlCol="0" anchor="ctr"/>
            <a:lstStyle/>
            <a:p>
              <a:pPr algn="ctr"/>
              <a:endParaRPr lang="zh-HK" altLang="en-US"/>
            </a:p>
          </p:txBody>
        </p:sp>
        <p:sp>
          <p:nvSpPr>
            <p:cNvPr id="12" name="文字方塊 11">
              <a:extLst>
                <a:ext uri="{FF2B5EF4-FFF2-40B4-BE49-F238E27FC236}">
                  <a16:creationId xmlns:a16="http://schemas.microsoft.com/office/drawing/2014/main" id="{30DFC790-271B-49E6-67D5-219B0728E386}"/>
                </a:ext>
              </a:extLst>
            </p:cNvPr>
            <p:cNvSpPr txBox="1"/>
            <p:nvPr/>
          </p:nvSpPr>
          <p:spPr>
            <a:xfrm>
              <a:off x="3157899" y="464383"/>
              <a:ext cx="6568966" cy="830997"/>
            </a:xfrm>
            <a:prstGeom prst="rect">
              <a:avLst/>
            </a:prstGeom>
            <a:noFill/>
          </p:spPr>
          <p:txBody>
            <a:bodyPr wrap="square" rtlCol="0">
              <a:spAutoFit/>
            </a:bodyPr>
            <a:lstStyle/>
            <a:p>
              <a:r>
                <a:rPr lang="zh-TW" altLang="en-US" sz="4800" dirty="0">
                  <a:latin typeface="標楷體" panose="03000509000000000000" pitchFamily="65" charset="-120"/>
                  <a:ea typeface="標楷體" panose="03000509000000000000" pitchFamily="65" charset="-120"/>
                </a:rPr>
                <a:t>以史为鉴 </a:t>
              </a:r>
              <a:r>
                <a:rPr lang="en-US" altLang="zh-TW" sz="4800" dirty="0">
                  <a:latin typeface="標楷體" panose="03000509000000000000" pitchFamily="65" charset="-120"/>
                  <a:ea typeface="標楷體" panose="03000509000000000000" pitchFamily="65" charset="-120"/>
                </a:rPr>
                <a:t>• </a:t>
              </a:r>
              <a:r>
                <a:rPr lang="zh-TW" altLang="en-US" sz="4800" dirty="0">
                  <a:latin typeface="標楷體" panose="03000509000000000000" pitchFamily="65" charset="-120"/>
                  <a:ea typeface="標楷體" panose="03000509000000000000" pitchFamily="65" charset="-120"/>
                </a:rPr>
                <a:t>珍爱和平</a:t>
              </a:r>
              <a:endParaRPr lang="zh-HK" altLang="en-US" sz="4800" dirty="0">
                <a:latin typeface="標楷體" panose="03000509000000000000" pitchFamily="65" charset="-120"/>
                <a:ea typeface="標楷體" panose="03000509000000000000" pitchFamily="65" charset="-120"/>
              </a:endParaRPr>
            </a:p>
          </p:txBody>
        </p:sp>
      </p:grpSp>
      <p:sp>
        <p:nvSpPr>
          <p:cNvPr id="6" name="文字方塊 5"/>
          <p:cNvSpPr txBox="1"/>
          <p:nvPr/>
        </p:nvSpPr>
        <p:spPr>
          <a:xfrm>
            <a:off x="3390721" y="1777999"/>
            <a:ext cx="6103323" cy="1569660"/>
          </a:xfrm>
          <a:prstGeom prst="rect">
            <a:avLst/>
          </a:prstGeom>
          <a:solidFill>
            <a:schemeClr val="accent1">
              <a:lumMod val="20000"/>
              <a:lumOff val="80000"/>
            </a:schemeClr>
          </a:solidFill>
        </p:spPr>
        <p:txBody>
          <a:bodyPr wrap="square" rtlCol="0">
            <a:spAutoFit/>
          </a:bodyPr>
          <a:lstStyle/>
          <a:p>
            <a:r>
              <a:rPr lang="zh-TW" altLang="en-US" sz="4800" b="1" dirty="0">
                <a:latin typeface="微軟正黑體" panose="020B0604030504040204" pitchFamily="34" charset="-120"/>
                <a:ea typeface="微軟正黑體" panose="020B0604030504040204" pitchFamily="34" charset="-120"/>
              </a:rPr>
              <a:t>前事不忘，奋力承传</a:t>
            </a:r>
            <a:endParaRPr lang="en-US" altLang="zh-TW" sz="4800" b="1" dirty="0">
              <a:latin typeface="微軟正黑體" panose="020B0604030504040204" pitchFamily="34" charset="-120"/>
              <a:ea typeface="微軟正黑體" panose="020B0604030504040204" pitchFamily="34" charset="-120"/>
            </a:endParaRPr>
          </a:p>
          <a:p>
            <a:r>
              <a:rPr lang="zh-TW" altLang="en-US" sz="4800" b="1" dirty="0">
                <a:latin typeface="微軟正黑體" panose="020B0604030504040204" pitchFamily="34" charset="-120"/>
                <a:ea typeface="微軟正黑體" panose="020B0604030504040204" pitchFamily="34" charset="-120"/>
              </a:rPr>
              <a:t>珍爱和平，共建未来</a:t>
            </a:r>
            <a:endParaRPr lang="zh-HK" altLang="en-US" sz="4800" b="1" dirty="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6B1638F9-C31B-D1FC-1394-E4F0C3D6AF29}"/>
              </a:ext>
            </a:extLst>
          </p:cNvPr>
          <p:cNvPicPr>
            <a:picLocks noChangeAspect="1"/>
          </p:cNvPicPr>
          <p:nvPr/>
        </p:nvPicPr>
        <p:blipFill>
          <a:blip r:embed="rId5"/>
          <a:stretch>
            <a:fillRect/>
          </a:stretch>
        </p:blipFill>
        <p:spPr>
          <a:xfrm>
            <a:off x="1199084" y="3022637"/>
            <a:ext cx="3081518" cy="3019887"/>
          </a:xfrm>
          <a:prstGeom prst="rect">
            <a:avLst/>
          </a:prstGeom>
        </p:spPr>
      </p:pic>
    </p:spTree>
    <p:extLst>
      <p:ext uri="{BB962C8B-B14F-4D97-AF65-F5344CB8AC3E}">
        <p14:creationId xmlns:p14="http://schemas.microsoft.com/office/powerpoint/2010/main" val="3240440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219204" y="548691"/>
            <a:ext cx="9601196" cy="1303867"/>
          </a:xfrm>
        </p:spPr>
        <p:txBody>
          <a:bodyPr>
            <a:normAutofit/>
          </a:bodyPr>
          <a:lstStyle/>
          <a:p>
            <a:r>
              <a:rPr lang="zh-TW" altLang="en-US" sz="4000" b="1" dirty="0"/>
              <a:t>延伸阅读参考举隅</a:t>
            </a:r>
          </a:p>
        </p:txBody>
      </p:sp>
      <p:sp>
        <p:nvSpPr>
          <p:cNvPr id="8" name="內容版面配置區 7"/>
          <p:cNvSpPr>
            <a:spLocks noGrp="1"/>
          </p:cNvSpPr>
          <p:nvPr>
            <p:ph idx="1"/>
          </p:nvPr>
        </p:nvSpPr>
        <p:spPr>
          <a:xfrm>
            <a:off x="1000932" y="1522486"/>
            <a:ext cx="9601200" cy="4775199"/>
          </a:xfrm>
        </p:spPr>
        <p:txBody>
          <a:bodyPr>
            <a:normAutofit/>
          </a:bodyPr>
          <a:lstStyle/>
          <a:p>
            <a:pPr marL="0" indent="0">
              <a:buNone/>
            </a:pPr>
            <a:r>
              <a:rPr lang="zh-TW" altLang="en-US" sz="2400" b="1" dirty="0">
                <a:latin typeface="+mj-ea"/>
                <a:ea typeface="+mj-ea"/>
                <a:cs typeface="Times New Roman" panose="02020603050405020304" pitchFamily="18" charset="0"/>
              </a:rPr>
              <a:t>教育局课程发展处</a:t>
            </a:r>
            <a:endParaRPr lang="en-US" altLang="zh-TW" sz="2400" b="1" dirty="0">
              <a:latin typeface="+mj-ea"/>
              <a:ea typeface="+mj-ea"/>
              <a:cs typeface="Times New Roman" panose="02020603050405020304" pitchFamily="18" charset="0"/>
            </a:endParaRPr>
          </a:p>
          <a:p>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抗战胜利七十周年图片集</a:t>
            </a:r>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徐宗懋藏品选</a:t>
            </a:r>
            <a:r>
              <a:rPr lang="en-US" altLang="zh-TW" sz="2400" b="1" dirty="0">
                <a:latin typeface="+mj-ea"/>
                <a:ea typeface="+mj-ea"/>
                <a:cs typeface="Times New Roman" panose="02020603050405020304" pitchFamily="18" charset="0"/>
              </a:rPr>
              <a:t>》</a:t>
            </a:r>
          </a:p>
          <a:p>
            <a:pPr marL="0" indent="0">
              <a:buNone/>
            </a:pPr>
            <a:r>
              <a:rPr lang="en-US" altLang="zh-TW" dirty="0">
                <a:latin typeface="Times New Roman" panose="02020603050405020304" pitchFamily="18" charset="0"/>
                <a:cs typeface="Times New Roman" panose="02020603050405020304" pitchFamily="18" charset="0"/>
              </a:rPr>
              <a:t>https://www.edb.gov.hk/tc/curriculum-development/kla/pshe/references-and-resources/chinese-history/70th_victory_album.html</a:t>
            </a:r>
          </a:p>
          <a:p>
            <a:pPr marL="0" indent="0">
              <a:buNone/>
            </a:pPr>
            <a:endParaRPr lang="en-US" altLang="zh-TW" b="1" dirty="0">
              <a:latin typeface="+mj-ea"/>
              <a:ea typeface="+mj-ea"/>
              <a:cs typeface="Times New Roman" panose="02020603050405020304" pitchFamily="18" charset="0"/>
            </a:endParaRPr>
          </a:p>
          <a:p>
            <a:pPr>
              <a:lnSpc>
                <a:spcPct val="104000"/>
              </a:lnSpc>
            </a:pPr>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历史影像中的近代中国</a:t>
            </a:r>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徐宗懋藏品选</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a:p>
            <a:pPr marL="0" indent="0">
              <a:buNone/>
            </a:pPr>
            <a:r>
              <a:rPr lang="en-US" altLang="zh-TW" dirty="0">
                <a:latin typeface="Times New Roman" panose="02020603050405020304" pitchFamily="18" charset="0"/>
                <a:cs typeface="Times New Roman" panose="02020603050405020304" pitchFamily="18" charset="0"/>
              </a:rPr>
              <a:t>https://www.edb.gov.hk/tc/curriculum-development/kla/pshe/references-and-resources/history/historical_images_of_modern_china.html</a:t>
            </a:r>
          </a:p>
          <a:p>
            <a:pPr marL="0" indent="0">
              <a:buNone/>
            </a:pPr>
            <a:endParaRPr lang="zh-TW" altLang="en-US" dirty="0">
              <a:latin typeface="Times New Roman" panose="02020603050405020304" pitchFamily="18" charset="0"/>
              <a:cs typeface="Times New Roman" panose="02020603050405020304" pitchFamily="18" charset="0"/>
            </a:endParaRPr>
          </a:p>
        </p:txBody>
      </p:sp>
      <p:pic>
        <p:nvPicPr>
          <p:cNvPr id="9" name="圖片 8">
            <a:extLst>
              <a:ext uri="{FF2B5EF4-FFF2-40B4-BE49-F238E27FC236}">
                <a16:creationId xmlns:a16="http://schemas.microsoft.com/office/drawing/2014/main" id="{713DD17B-FC74-46CD-9DB5-C19FCB2B243F}"/>
              </a:ext>
            </a:extLst>
          </p:cNvPr>
          <p:cNvPicPr>
            <a:picLocks noChangeAspect="1"/>
          </p:cNvPicPr>
          <p:nvPr/>
        </p:nvPicPr>
        <p:blipFill>
          <a:blip r:embed="rId3"/>
          <a:stretch>
            <a:fillRect/>
          </a:stretch>
        </p:blipFill>
        <p:spPr>
          <a:xfrm>
            <a:off x="10472111" y="2171700"/>
            <a:ext cx="1219275" cy="1186616"/>
          </a:xfrm>
          <a:prstGeom prst="rect">
            <a:avLst/>
          </a:prstGeom>
        </p:spPr>
      </p:pic>
      <p:pic>
        <p:nvPicPr>
          <p:cNvPr id="11" name="圖片 10">
            <a:extLst>
              <a:ext uri="{FF2B5EF4-FFF2-40B4-BE49-F238E27FC236}">
                <a16:creationId xmlns:a16="http://schemas.microsoft.com/office/drawing/2014/main" id="{5460CF94-1592-48BB-B4C5-7DBAB90E916E}"/>
              </a:ext>
            </a:extLst>
          </p:cNvPr>
          <p:cNvPicPr>
            <a:picLocks noChangeAspect="1"/>
          </p:cNvPicPr>
          <p:nvPr/>
        </p:nvPicPr>
        <p:blipFill>
          <a:blip r:embed="rId4"/>
          <a:stretch>
            <a:fillRect/>
          </a:stretch>
        </p:blipFill>
        <p:spPr>
          <a:xfrm>
            <a:off x="10465533" y="4158342"/>
            <a:ext cx="1175207" cy="1186616"/>
          </a:xfrm>
          <a:prstGeom prst="rect">
            <a:avLst/>
          </a:prstGeom>
        </p:spPr>
      </p:pic>
    </p:spTree>
    <p:extLst>
      <p:ext uri="{BB962C8B-B14F-4D97-AF65-F5344CB8AC3E}">
        <p14:creationId xmlns:p14="http://schemas.microsoft.com/office/powerpoint/2010/main" val="958926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2" y="466876"/>
            <a:ext cx="9601196" cy="1303867"/>
          </a:xfrm>
        </p:spPr>
        <p:txBody>
          <a:bodyPr>
            <a:normAutofit/>
          </a:bodyPr>
          <a:lstStyle/>
          <a:p>
            <a:r>
              <a:rPr lang="zh-TW" altLang="en-US" sz="4000" b="1" dirty="0"/>
              <a:t>多媒体资源举隅</a:t>
            </a:r>
          </a:p>
        </p:txBody>
      </p:sp>
      <p:sp>
        <p:nvSpPr>
          <p:cNvPr id="4" name="內容版面配置區 7"/>
          <p:cNvSpPr>
            <a:spLocks noGrp="1"/>
          </p:cNvSpPr>
          <p:nvPr>
            <p:ph idx="1"/>
          </p:nvPr>
        </p:nvSpPr>
        <p:spPr>
          <a:xfrm>
            <a:off x="1140419" y="1489553"/>
            <a:ext cx="9123546" cy="4775199"/>
          </a:xfrm>
        </p:spPr>
        <p:txBody>
          <a:bodyPr>
            <a:normAutofit lnSpcReduction="10000"/>
          </a:bodyPr>
          <a:lstStyle/>
          <a:p>
            <a:pPr marL="0" indent="0">
              <a:buNone/>
            </a:pPr>
            <a:r>
              <a:rPr lang="zh-TW" altLang="en-US" sz="2400" b="1" dirty="0">
                <a:latin typeface="+mj-ea"/>
                <a:ea typeface="+mj-ea"/>
                <a:cs typeface="Times New Roman" panose="02020603050405020304" pitchFamily="18" charset="0"/>
              </a:rPr>
              <a:t>教育局「薪火相传」国民教育活动系列网上平台</a:t>
            </a:r>
            <a:endParaRPr lang="en-US" altLang="zh-TW" sz="2400" b="1" dirty="0">
              <a:latin typeface="+mj-ea"/>
              <a:ea typeface="+mj-ea"/>
              <a:cs typeface="Times New Roman" panose="02020603050405020304" pitchFamily="18" charset="0"/>
            </a:endParaRPr>
          </a:p>
          <a:p>
            <a:r>
              <a:rPr lang="zh-TW" altLang="en-US" sz="2400" b="1" dirty="0">
                <a:latin typeface="+mj-ea"/>
                <a:ea typeface="+mj-ea"/>
                <a:cs typeface="Times New Roman" panose="02020603050405020304" pitchFamily="18" charset="0"/>
              </a:rPr>
              <a:t>九一八历史博物馆视频</a:t>
            </a:r>
            <a:endParaRPr lang="en-US" altLang="zh-TW" sz="2400" b="1" dirty="0">
              <a:latin typeface="+mj-ea"/>
              <a:ea typeface="+mj-ea"/>
              <a:cs typeface="Times New Roman" panose="02020603050405020304" pitchFamily="18" charset="0"/>
            </a:endParaRPr>
          </a:p>
          <a:p>
            <a:pPr marL="0" indent="0">
              <a:buNone/>
            </a:pPr>
            <a:r>
              <a:rPr lang="en-US" altLang="zh-TW" b="1" dirty="0">
                <a:latin typeface="+mj-ea"/>
                <a:ea typeface="+mj-ea"/>
                <a:cs typeface="Times New Roman" panose="02020603050405020304" pitchFamily="18" charset="0"/>
              </a:rPr>
              <a:t>https://www.passontorch.org.hk/zh-hant/resources/detail/751</a:t>
            </a:r>
          </a:p>
          <a:p>
            <a:pPr marL="0" indent="0">
              <a:buNone/>
            </a:pPr>
            <a:endParaRPr lang="en-US" altLang="zh-TW" b="1" dirty="0">
              <a:latin typeface="+mj-ea"/>
              <a:ea typeface="+mj-ea"/>
              <a:cs typeface="Times New Roman" panose="02020603050405020304" pitchFamily="18" charset="0"/>
            </a:endParaRPr>
          </a:p>
          <a:p>
            <a:pPr marL="0" indent="0">
              <a:buNone/>
            </a:pPr>
            <a:r>
              <a:rPr lang="zh-TW" altLang="en-US" sz="2400" b="1" dirty="0">
                <a:latin typeface="+mj-ea"/>
                <a:ea typeface="+mj-ea"/>
                <a:cs typeface="Times New Roman" panose="02020603050405020304" pitchFamily="18" charset="0"/>
              </a:rPr>
              <a:t>中国文化研究院</a:t>
            </a:r>
            <a:endParaRPr lang="en-US" altLang="zh-TW" sz="2400" b="1" dirty="0">
              <a:latin typeface="+mj-ea"/>
              <a:ea typeface="+mj-ea"/>
              <a:cs typeface="Times New Roman" panose="02020603050405020304" pitchFamily="18" charset="0"/>
            </a:endParaRPr>
          </a:p>
          <a:p>
            <a:r>
              <a:rPr lang="zh-TW" altLang="en-US" sz="2400" b="1" dirty="0">
                <a:latin typeface="+mj-ea"/>
                <a:ea typeface="+mj-ea"/>
                <a:cs typeface="Times New Roman" panose="02020603050405020304" pitchFamily="18" charset="0"/>
              </a:rPr>
              <a:t>「抗日战争与日占香港」网上展览馆</a:t>
            </a:r>
          </a:p>
          <a:p>
            <a:pPr marL="0" indent="0">
              <a:buNone/>
            </a:pPr>
            <a:r>
              <a:rPr lang="en-US" altLang="zh-TW" b="1" dirty="0">
                <a:latin typeface="+mj-ea"/>
                <a:ea typeface="+mj-ea"/>
                <a:cs typeface="Times New Roman" panose="02020603050405020304" pitchFamily="18" charset="0"/>
              </a:rPr>
              <a:t>https://chiculture.org.hk/tc/node/3534?gclid=CjwKCAjw1JeJBhB9EiwAV612y3gjZiXeU4vuaRtlucet3KC4Z5nt7WaxZkKiyJzj7y6q060U9aqAjhoCe-cQAvD_BwE</a:t>
            </a:r>
            <a:br>
              <a:rPr lang="zh-TW" altLang="en-US" b="1" dirty="0"/>
            </a:br>
            <a:endParaRPr lang="en-US" altLang="zh-TW" b="1" dirty="0"/>
          </a:p>
          <a:p>
            <a:pPr marL="0" indent="0">
              <a:buNone/>
            </a:pPr>
            <a:endParaRPr lang="en-US" altLang="zh-TW" dirty="0"/>
          </a:p>
          <a:p>
            <a:pPr marL="0" indent="0">
              <a:buNone/>
            </a:pPr>
            <a:endParaRPr lang="zh-TW" altLang="en-US"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317" y="1843026"/>
            <a:ext cx="1448561" cy="14485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965" y="4345879"/>
            <a:ext cx="1395056" cy="13950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5438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53030" y="5288702"/>
            <a:ext cx="9579428" cy="1554272"/>
          </a:xfrm>
          <a:prstGeom prst="rect">
            <a:avLst/>
          </a:prstGeom>
        </p:spPr>
        <p:txBody>
          <a:bodyPr wrap="square">
            <a:spAutoFit/>
          </a:bodyPr>
          <a:lstStyle/>
          <a:p>
            <a:pPr algn="ct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每年</a:t>
            </a:r>
            <a:r>
              <a:rPr lang="en-US" altLang="zh-CN" sz="3100" b="1" dirty="0">
                <a:latin typeface="微軟正黑體" panose="020B0604030504040204" pitchFamily="34" charset="-120"/>
                <a:ea typeface="微軟正黑體" panose="020B0604030504040204" pitchFamily="34" charset="-120"/>
                <a:cs typeface="Times New Roman" panose="02020603050405020304" pitchFamily="18" charset="0"/>
              </a:rPr>
              <a:t>9</a:t>
            </a: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CN" sz="3100" b="1" dirty="0">
                <a:latin typeface="微軟正黑體" panose="020B0604030504040204" pitchFamily="34" charset="-120"/>
                <a:ea typeface="微軟正黑體" panose="020B0604030504040204" pitchFamily="34" charset="-120"/>
                <a:cs typeface="Times New Roman" panose="02020603050405020304" pitchFamily="18" charset="0"/>
              </a:rPr>
              <a:t>18</a:t>
            </a: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日，这里都会举办纪念九一八事变的活动。</a:t>
            </a:r>
            <a:endParaRPr lang="en-US" altLang="zh-CN" sz="31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学生、军人、社会各界人士列队整齐，</a:t>
            </a:r>
            <a:r>
              <a:rPr lang="zh-TW" altLang="en-US" sz="3100" b="1" dirty="0">
                <a:latin typeface="微軟正黑體" panose="020B0604030504040204" pitchFamily="34" charset="-120"/>
                <a:ea typeface="微軟正黑體" panose="020B0604030504040204" pitchFamily="34" charset="-120"/>
                <a:cs typeface="Times New Roman" panose="02020603050405020304" pitchFamily="18" charset="0"/>
              </a:rPr>
              <a:t>庄严肃穆。 </a:t>
            </a:r>
            <a:r>
              <a:rPr lang="en-US" altLang="zh-CN" sz="3200" dirty="0">
                <a:latin typeface="Times New Roman" panose="02020603050405020304" pitchFamily="18" charset="0"/>
                <a:cs typeface="Times New Roman" panose="02020603050405020304" pitchFamily="18" charset="0"/>
              </a:rPr>
              <a:t>		</a:t>
            </a:r>
          </a:p>
        </p:txBody>
      </p:sp>
      <p:sp>
        <p:nvSpPr>
          <p:cNvPr id="3" name="矩形 2"/>
          <p:cNvSpPr/>
          <p:nvPr/>
        </p:nvSpPr>
        <p:spPr>
          <a:xfrm>
            <a:off x="3193143" y="6319754"/>
            <a:ext cx="8998857" cy="523220"/>
          </a:xfrm>
          <a:prstGeom prst="rect">
            <a:avLst/>
          </a:prstGeom>
        </p:spPr>
        <p:txBody>
          <a:bodyPr wrap="square">
            <a:spAutoFit/>
          </a:bodyPr>
          <a:lstStyle/>
          <a:p>
            <a:pPr algn="r"/>
            <a:r>
              <a:rPr lang="zh-TW" altLang="en-US" sz="1400" dirty="0">
                <a:latin typeface="+mn-ea"/>
                <a:cs typeface="Times New Roman" panose="02020603050405020304" pitchFamily="18" charset="0"/>
              </a:rPr>
              <a:t>图片来源： </a:t>
            </a:r>
            <a:r>
              <a:rPr lang="en-US" altLang="zh-TW" sz="1400" dirty="0">
                <a:latin typeface="Times New Roman" panose="02020603050405020304" pitchFamily="18" charset="0"/>
                <a:cs typeface="Times New Roman" panose="02020603050405020304" pitchFamily="18" charset="0"/>
              </a:rPr>
              <a:t>http://pic.people.com.cn/BIG5/n1/2020/0918/c1016-31867016-2.html</a:t>
            </a:r>
          </a:p>
          <a:p>
            <a:pPr algn="r"/>
            <a:r>
              <a:rPr lang="en-US" altLang="zh-TW" sz="1400" dirty="0">
                <a:latin typeface="Times New Roman" panose="02020603050405020304" pitchFamily="18" charset="0"/>
                <a:cs typeface="Times New Roman" panose="02020603050405020304" pitchFamily="18" charset="0"/>
              </a:rPr>
              <a:t>https://photo.cctv.com/2020/09/18/PHOAWOfbrubuC8ewcEWHdGNU200918.shtml#rKJ4yvomb4SO200918_1</a:t>
            </a:r>
            <a:endParaRPr lang="zh-TW" altLang="en-US" sz="1400"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a:blip r:embed="rId2"/>
          <a:stretch>
            <a:fillRect/>
          </a:stretch>
        </p:blipFill>
        <p:spPr>
          <a:xfrm>
            <a:off x="803962" y="3069345"/>
            <a:ext cx="3869637" cy="2360480"/>
          </a:xfrm>
          <a:prstGeom prst="rect">
            <a:avLst/>
          </a:prstGeom>
          <a:ln>
            <a:noFill/>
          </a:ln>
          <a:effectLst>
            <a:softEdge rad="112500"/>
          </a:effectLst>
        </p:spPr>
      </p:pic>
      <p:pic>
        <p:nvPicPr>
          <p:cNvPr id="2" name="圖片 1"/>
          <p:cNvPicPr>
            <a:picLocks noChangeAspect="1"/>
          </p:cNvPicPr>
          <p:nvPr/>
        </p:nvPicPr>
        <p:blipFill>
          <a:blip r:embed="rId3"/>
          <a:stretch>
            <a:fillRect/>
          </a:stretch>
        </p:blipFill>
        <p:spPr>
          <a:xfrm>
            <a:off x="4950411" y="576149"/>
            <a:ext cx="6711818" cy="4712553"/>
          </a:xfrm>
          <a:prstGeom prst="rect">
            <a:avLst/>
          </a:prstGeom>
          <a:ln>
            <a:noFill/>
          </a:ln>
          <a:effectLst>
            <a:softEdge rad="112500"/>
          </a:effectLst>
        </p:spPr>
      </p:pic>
      <p:pic>
        <p:nvPicPr>
          <p:cNvPr id="7" name="圖片 6"/>
          <p:cNvPicPr>
            <a:picLocks noChangeAspect="1"/>
          </p:cNvPicPr>
          <p:nvPr/>
        </p:nvPicPr>
        <p:blipFill>
          <a:blip r:embed="rId4"/>
          <a:stretch>
            <a:fillRect/>
          </a:stretch>
        </p:blipFill>
        <p:spPr>
          <a:xfrm>
            <a:off x="827313" y="567271"/>
            <a:ext cx="3798277" cy="2315466"/>
          </a:xfrm>
          <a:prstGeom prst="rect">
            <a:avLst/>
          </a:prstGeom>
          <a:ln>
            <a:noFill/>
          </a:ln>
          <a:effectLst>
            <a:softEdge rad="112500"/>
          </a:effectLst>
        </p:spPr>
      </p:pic>
    </p:spTree>
    <p:extLst>
      <p:ext uri="{BB962C8B-B14F-4D97-AF65-F5344CB8AC3E}">
        <p14:creationId xmlns:p14="http://schemas.microsoft.com/office/powerpoint/2010/main" val="226211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295402" y="466876"/>
            <a:ext cx="9601196" cy="1303867"/>
          </a:xfrm>
        </p:spPr>
        <p:txBody>
          <a:bodyPr>
            <a:normAutofit/>
          </a:bodyPr>
          <a:lstStyle/>
          <a:p>
            <a:r>
              <a:rPr lang="zh-TW" altLang="en-US" sz="4000" b="1" dirty="0"/>
              <a:t>教学资源举隅</a:t>
            </a:r>
          </a:p>
        </p:txBody>
      </p:sp>
      <p:sp>
        <p:nvSpPr>
          <p:cNvPr id="8" name="內容版面配置區 7"/>
          <p:cNvSpPr>
            <a:spLocks noGrp="1"/>
          </p:cNvSpPr>
          <p:nvPr>
            <p:ph idx="1"/>
          </p:nvPr>
        </p:nvSpPr>
        <p:spPr>
          <a:xfrm>
            <a:off x="937646" y="1383285"/>
            <a:ext cx="9580237" cy="4775199"/>
          </a:xfrm>
        </p:spPr>
        <p:txBody>
          <a:bodyPr>
            <a:noAutofit/>
          </a:bodyPr>
          <a:lstStyle/>
          <a:p>
            <a:pPr marL="0" indent="0">
              <a:buNone/>
            </a:pPr>
            <a:r>
              <a:rPr lang="zh-TW" altLang="en-US" sz="2200" b="1" dirty="0">
                <a:latin typeface="+mj-ea"/>
                <a:ea typeface="+mj-ea"/>
                <a:cs typeface="Times New Roman" panose="02020603050405020304" pitchFamily="18" charset="0"/>
              </a:rPr>
              <a:t>教育局课程发展处</a:t>
            </a:r>
            <a:endParaRPr lang="en-US" altLang="zh-TW" sz="2200" b="1" dirty="0">
              <a:latin typeface="+mj-ea"/>
              <a:ea typeface="+mj-ea"/>
              <a:cs typeface="Times New Roman" panose="02020603050405020304" pitchFamily="18" charset="0"/>
            </a:endParaRPr>
          </a:p>
          <a:p>
            <a:r>
              <a:rPr lang="en-US" altLang="zh-TW" sz="2200" b="1" dirty="0">
                <a:latin typeface="+mj-ea"/>
                <a:ea typeface="+mj-ea"/>
                <a:cs typeface="Times New Roman" panose="02020603050405020304" pitchFamily="18" charset="0"/>
              </a:rPr>
              <a:t>《</a:t>
            </a:r>
            <a:r>
              <a:rPr lang="zh-TW" altLang="en-US" sz="2200" b="1" dirty="0">
                <a:latin typeface="+mj-ea"/>
                <a:ea typeface="+mj-ea"/>
                <a:cs typeface="Times New Roman" panose="02020603050405020304" pitchFamily="18" charset="0"/>
              </a:rPr>
              <a:t>中国历史科：香港发展录像专辑</a:t>
            </a:r>
            <a:r>
              <a:rPr lang="en-US" altLang="zh-TW" sz="2200" b="1" dirty="0">
                <a:latin typeface="+mj-ea"/>
                <a:ea typeface="+mj-ea"/>
                <a:cs typeface="Times New Roman" panose="02020603050405020304" pitchFamily="18" charset="0"/>
              </a:rPr>
              <a:t>》</a:t>
            </a:r>
            <a:r>
              <a:rPr lang="zh-TW" altLang="en-US" sz="2200" b="1" dirty="0">
                <a:latin typeface="+mj-ea"/>
                <a:ea typeface="+mj-ea"/>
                <a:cs typeface="Times New Roman" panose="02020603050405020304" pitchFamily="18" charset="0"/>
              </a:rPr>
              <a:t>第</a:t>
            </a:r>
            <a:r>
              <a:rPr lang="en-US" altLang="zh-TW" sz="2200" b="1" dirty="0">
                <a:latin typeface="+mj-ea"/>
                <a:ea typeface="+mj-ea"/>
                <a:cs typeface="Times New Roman" panose="02020603050405020304" pitchFamily="18" charset="0"/>
              </a:rPr>
              <a:t>5</a:t>
            </a:r>
            <a:r>
              <a:rPr lang="zh-TW" altLang="en-US" sz="2200" b="1" dirty="0">
                <a:latin typeface="+mj-ea"/>
                <a:ea typeface="+mj-ea"/>
                <a:cs typeface="Times New Roman" panose="02020603050405020304" pitchFamily="18" charset="0"/>
              </a:rPr>
              <a:t>辑 抗日战争与日治香港</a:t>
            </a:r>
            <a:endParaRPr lang="en-US" altLang="zh-TW" sz="2200" b="1" dirty="0">
              <a:latin typeface="+mj-ea"/>
              <a:ea typeface="+mj-ea"/>
              <a:cs typeface="Times New Roman" panose="02020603050405020304" pitchFamily="18" charset="0"/>
            </a:endParaRPr>
          </a:p>
          <a:p>
            <a:pPr marL="0" indent="0">
              <a:buNone/>
            </a:pPr>
            <a:r>
              <a:rPr lang="en-US" altLang="zh-TW" sz="2200" b="1" dirty="0">
                <a:latin typeface="+mj-ea"/>
                <a:ea typeface="+mj-ea"/>
                <a:cs typeface="Times New Roman" panose="02020603050405020304" pitchFamily="18" charset="0"/>
              </a:rPr>
              <a:t>https://www.edb.gov.hk/tc/curriculum-development/kla/pshe/references-and-resources/chinese-history/hk-development-video.html</a:t>
            </a:r>
          </a:p>
          <a:p>
            <a:pPr marL="0" indent="0">
              <a:buNone/>
            </a:pPr>
            <a:endParaRPr lang="en-US" altLang="zh-TW" sz="2200" b="1" dirty="0">
              <a:latin typeface="+mj-ea"/>
              <a:ea typeface="+mj-ea"/>
              <a:cs typeface="Times New Roman" panose="02020603050405020304" pitchFamily="18" charset="0"/>
            </a:endParaRPr>
          </a:p>
          <a:p>
            <a:r>
              <a:rPr lang="en-US" altLang="zh-TW" sz="2200" b="1" dirty="0">
                <a:latin typeface="+mj-ea"/>
                <a:ea typeface="+mj-ea"/>
              </a:rPr>
              <a:t>《</a:t>
            </a:r>
            <a:r>
              <a:rPr lang="zh-TW" altLang="en-US" sz="2200" b="1" dirty="0">
                <a:latin typeface="+mj-ea"/>
                <a:ea typeface="+mj-ea"/>
              </a:rPr>
              <a:t>高中中国历史（中四至中六）课程支援教材 </a:t>
            </a:r>
            <a:r>
              <a:rPr lang="en-US" altLang="zh-TW" sz="2200" b="1" dirty="0">
                <a:latin typeface="+mj-ea"/>
                <a:ea typeface="+mj-ea"/>
              </a:rPr>
              <a:t>- </a:t>
            </a:r>
            <a:r>
              <a:rPr lang="zh-TW" altLang="en-US" sz="2200" b="1" dirty="0">
                <a:latin typeface="+mj-ea"/>
                <a:ea typeface="+mj-ea"/>
              </a:rPr>
              <a:t>探究式学习与历史材料的运用</a:t>
            </a:r>
            <a:r>
              <a:rPr lang="en-US" altLang="zh-TW" sz="2200" b="1" dirty="0">
                <a:latin typeface="+mj-ea"/>
                <a:ea typeface="+mj-ea"/>
              </a:rPr>
              <a:t>》</a:t>
            </a:r>
            <a:r>
              <a:rPr lang="en-US" altLang="zh-TW" sz="2200" b="1" dirty="0">
                <a:latin typeface="+mj-ea"/>
                <a:ea typeface="+mj-ea"/>
                <a:cs typeface="Times New Roman" panose="02020603050405020304" pitchFamily="18" charset="0"/>
              </a:rPr>
              <a:t> </a:t>
            </a:r>
            <a:r>
              <a:rPr lang="zh-TW" altLang="en-US" sz="2200" b="1" dirty="0">
                <a:latin typeface="+mj-ea"/>
                <a:ea typeface="+mj-ea"/>
                <a:cs typeface="Times New Roman" panose="02020603050405020304" pitchFamily="18" charset="0"/>
              </a:rPr>
              <a:t>史料研习的方法</a:t>
            </a:r>
          </a:p>
          <a:p>
            <a:pPr marL="0" indent="0">
              <a:buNone/>
            </a:pPr>
            <a:r>
              <a:rPr lang="en-US" altLang="zh-TW" sz="2200" b="1" dirty="0">
                <a:latin typeface="+mj-ea"/>
                <a:ea typeface="+mj-ea"/>
                <a:cs typeface="Times New Roman" panose="02020603050405020304" pitchFamily="18" charset="0"/>
              </a:rPr>
              <a:t>https://www.edb.gov.hk/tc/curriculum-development/kla/pshe/references-and-resources/chinese-history/support-materials-enquiry-learning-and-use-of-sources.html</a:t>
            </a:r>
          </a:p>
          <a:p>
            <a:pPr marL="0" indent="0">
              <a:buNone/>
            </a:pPr>
            <a:endParaRPr lang="en-US" altLang="zh-TW" dirty="0">
              <a:latin typeface="+mj-ea"/>
              <a:ea typeface="+mj-ea"/>
              <a:cs typeface="Times New Roman" panose="02020603050405020304" pitchFamily="18" charset="0"/>
            </a:endParaRPr>
          </a:p>
          <a:p>
            <a:pPr marL="0" indent="0">
              <a:buNone/>
            </a:pPr>
            <a:r>
              <a:rPr lang="zh-TW" altLang="en-US" b="1" dirty="0">
                <a:solidFill>
                  <a:schemeClr val="bg1">
                    <a:lumMod val="50000"/>
                  </a:schemeClr>
                </a:solidFill>
                <a:latin typeface="+mj-ea"/>
                <a:ea typeface="+mj-ea"/>
              </a:rPr>
              <a:t>各位同工如有其他可供分享的学与教资源，欢迎与我们联络，谢谢！</a:t>
            </a:r>
            <a:endParaRPr lang="en-US" altLang="zh-TW" b="1" dirty="0">
              <a:solidFill>
                <a:schemeClr val="bg1">
                  <a:lumMod val="50000"/>
                </a:schemeClr>
              </a:solidFill>
              <a:latin typeface="+mj-ea"/>
              <a:ea typeface="+mj-ea"/>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619" y="4260141"/>
            <a:ext cx="1302777" cy="1302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219" y="1785008"/>
            <a:ext cx="1302778" cy="13027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181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7483" y="5544400"/>
            <a:ext cx="6096000" cy="738664"/>
          </a:xfrm>
          <a:prstGeom prst="rect">
            <a:avLst/>
          </a:prstGeom>
        </p:spPr>
        <p:txBody>
          <a:bodyPr>
            <a:spAutoFit/>
          </a:bodyPr>
          <a:lstStyle/>
          <a:p>
            <a:r>
              <a:rPr lang="zh-TW" altLang="en-US" sz="1400" dirty="0">
                <a:latin typeface="+mn-ea"/>
                <a:cs typeface="Times New Roman" panose="02020603050405020304" pitchFamily="18" charset="0"/>
              </a:rPr>
              <a:t>图片来源： </a:t>
            </a:r>
            <a:br>
              <a:rPr lang="en-US" altLang="zh-TW" sz="1400" dirty="0">
                <a:latin typeface="Times New Roman" panose="02020603050405020304" pitchFamily="18" charset="0"/>
                <a:cs typeface="Times New Roman" panose="02020603050405020304" pitchFamily="18" charset="0"/>
              </a:rPr>
            </a:br>
            <a:r>
              <a:rPr lang="zh-TW" altLang="en-US" sz="1400" dirty="0">
                <a:latin typeface="Times New Roman" panose="02020603050405020304" pitchFamily="18" charset="0"/>
                <a:cs typeface="Times New Roman" panose="02020603050405020304" pitchFamily="18" charset="0"/>
              </a:rPr>
              <a:t>http://www.chinanews.com/tp/hd2011/2011/09-18/66059.shtml</a:t>
            </a:r>
            <a:endParaRPr lang="en-US" altLang="zh-TW" sz="1400" dirty="0">
              <a:latin typeface="Times New Roman" panose="02020603050405020304" pitchFamily="18" charset="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http://www.chinanews.com/gn/2014/09-18/6606465.shtml</a:t>
            </a:r>
            <a:endParaRPr lang="zh-TW" altLang="en-US" sz="1400" dirty="0">
              <a:latin typeface="Times New Roman" panose="02020603050405020304" pitchFamily="18" charset="0"/>
              <a:cs typeface="Times New Roman" panose="02020603050405020304" pitchFamily="18" charset="0"/>
            </a:endParaRPr>
          </a:p>
        </p:txBody>
      </p:sp>
      <p:sp>
        <p:nvSpPr>
          <p:cNvPr id="13" name="矩形 12"/>
          <p:cNvSpPr/>
          <p:nvPr/>
        </p:nvSpPr>
        <p:spPr>
          <a:xfrm>
            <a:off x="515692" y="4467182"/>
            <a:ext cx="6326450" cy="1077218"/>
          </a:xfrm>
          <a:prstGeom prst="rect">
            <a:avLst/>
          </a:prstGeom>
        </p:spPr>
        <p:txBody>
          <a:bodyPr wrap="square">
            <a:spAutoFit/>
          </a:bodyPr>
          <a:lstStyle/>
          <a:p>
            <a:r>
              <a:rPr lang="zh-TW" altLang="en-US" sz="3100" dirty="0">
                <a:latin typeface="微軟正黑體" panose="020B0604030504040204" pitchFamily="34" charset="-120"/>
                <a:ea typeface="微軟正黑體" panose="020B0604030504040204" pitchFamily="34" charset="-120"/>
              </a:rPr>
              <a:t>民众代表和官员举行撞钟鸣警仪式，</a:t>
            </a:r>
            <a:r>
              <a:rPr lang="zh-TW" altLang="en-US" sz="3200" b="1" dirty="0">
                <a:solidFill>
                  <a:srgbClr val="002060"/>
                </a:solidFill>
                <a:latin typeface="微軟正黑體" panose="020B0604030504040204" pitchFamily="34" charset="-120"/>
                <a:ea typeface="微軟正黑體" panose="020B0604030504040204" pitchFamily="34" charset="-120"/>
              </a:rPr>
              <a:t>撞钟</a:t>
            </a:r>
            <a:r>
              <a:rPr lang="en-US" altLang="zh-TW" sz="3200" b="1" dirty="0">
                <a:solidFill>
                  <a:srgbClr val="002060"/>
                </a:solidFill>
                <a:latin typeface="微軟正黑體" panose="020B0604030504040204" pitchFamily="34" charset="-120"/>
                <a:ea typeface="微軟正黑體" panose="020B0604030504040204" pitchFamily="34" charset="-120"/>
              </a:rPr>
              <a:t>14</a:t>
            </a:r>
            <a:r>
              <a:rPr lang="zh-TW" altLang="en-US" sz="3200" b="1" dirty="0">
                <a:solidFill>
                  <a:srgbClr val="002060"/>
                </a:solidFill>
                <a:latin typeface="微軟正黑體" panose="020B0604030504040204" pitchFamily="34" charset="-120"/>
                <a:ea typeface="微軟正黑體" panose="020B0604030504040204" pitchFamily="34" charset="-120"/>
              </a:rPr>
              <a:t>下、</a:t>
            </a:r>
            <a:r>
              <a:rPr lang="zh-TW" altLang="en-US" sz="3100" b="1" dirty="0">
                <a:solidFill>
                  <a:srgbClr val="002060"/>
                </a:solidFill>
                <a:latin typeface="微軟正黑體" panose="020B0604030504040204" pitchFamily="34" charset="-120"/>
                <a:ea typeface="微軟正黑體" panose="020B0604030504040204" pitchFamily="34" charset="-120"/>
              </a:rPr>
              <a:t>鸣</a:t>
            </a:r>
            <a:r>
              <a:rPr lang="zh-TW" altLang="en-US" sz="3100" b="1" dirty="0">
                <a:solidFill>
                  <a:srgbClr val="002060"/>
                </a:solidFill>
                <a:latin typeface="微軟正黑體" panose="020B0604030504040204" pitchFamily="34" charset="-120"/>
              </a:rPr>
              <a:t>警</a:t>
            </a:r>
            <a:r>
              <a:rPr lang="en-US" altLang="zh-TW" sz="3100" b="1" dirty="0">
                <a:solidFill>
                  <a:srgbClr val="002060"/>
                </a:solidFill>
                <a:latin typeface="微軟正黑體" panose="020B0604030504040204" pitchFamily="34" charset="-120"/>
                <a:ea typeface="微軟正黑體" panose="020B0604030504040204" pitchFamily="34" charset="-120"/>
              </a:rPr>
              <a:t>3</a:t>
            </a:r>
            <a:r>
              <a:rPr lang="zh-TW" altLang="en-US" sz="3100" b="1" dirty="0">
                <a:solidFill>
                  <a:srgbClr val="002060"/>
                </a:solidFill>
                <a:latin typeface="微軟正黑體" panose="020B0604030504040204" pitchFamily="34" charset="-120"/>
                <a:ea typeface="微軟正黑體" panose="020B0604030504040204" pitchFamily="34" charset="-120"/>
              </a:rPr>
              <a:t>分钟</a:t>
            </a:r>
            <a:r>
              <a:rPr lang="zh-TW" altLang="en-US" sz="3100" dirty="0">
                <a:latin typeface="微軟正黑體" panose="020B0604030504040204" pitchFamily="34" charset="-120"/>
                <a:ea typeface="微軟正黑體" panose="020B0604030504040204" pitchFamily="34" charset="-120"/>
              </a:rPr>
              <a:t>。</a:t>
            </a:r>
            <a:endParaRPr lang="zh-TW" altLang="en-US" sz="3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2"/>
          <a:stretch>
            <a:fillRect/>
          </a:stretch>
        </p:blipFill>
        <p:spPr>
          <a:xfrm>
            <a:off x="1017826" y="662781"/>
            <a:ext cx="5322183" cy="36182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圖片 11"/>
          <p:cNvPicPr>
            <a:picLocks noChangeAspect="1"/>
          </p:cNvPicPr>
          <p:nvPr/>
        </p:nvPicPr>
        <p:blipFill>
          <a:blip r:embed="rId3"/>
          <a:stretch>
            <a:fillRect/>
          </a:stretch>
        </p:blipFill>
        <p:spPr>
          <a:xfrm>
            <a:off x="7001799" y="712861"/>
            <a:ext cx="4378746" cy="54322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80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705603" y="-285551"/>
            <a:ext cx="6402050" cy="6352977"/>
          </a:xfrm>
        </p:spPr>
        <p:txBody>
          <a:bodyPr>
            <a:normAutofit/>
          </a:bodyPr>
          <a:lstStyle/>
          <a:p>
            <a:pPr algn="l"/>
            <a:br>
              <a:rPr lang="en-US" altLang="zh-TW" sz="4000" dirty="0"/>
            </a:br>
            <a:br>
              <a:rPr lang="en-US" altLang="zh-TW" sz="4000"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思考站</a:t>
            </a:r>
            <a:br>
              <a:rPr lang="en-US" altLang="zh-TW" sz="4000" dirty="0">
                <a:latin typeface="微軟正黑體" panose="020B0604030504040204" pitchFamily="34" charset="-120"/>
                <a:ea typeface="微軟正黑體" panose="020B0604030504040204" pitchFamily="34" charset="-120"/>
              </a:rPr>
            </a:b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1. </a:t>
            </a:r>
            <a:r>
              <a:rPr lang="zh-TW" altLang="en-US" sz="4000" dirty="0">
                <a:latin typeface="微軟正黑體" panose="020B0604030504040204" pitchFamily="34" charset="-120"/>
                <a:ea typeface="微軟正黑體" panose="020B0604030504040204" pitchFamily="34" charset="-120"/>
              </a:rPr>
              <a:t>警钟上刻</a:t>
            </a:r>
            <a:r>
              <a:rPr lang="zh-TW" altLang="en-US" sz="4000" dirty="0">
                <a:latin typeface="微軟正黑體" panose="020B0604030504040204" pitchFamily="34" charset="-120"/>
              </a:rPr>
              <a:t>有</a:t>
            </a:r>
            <a:r>
              <a:rPr lang="zh-TW" altLang="en-US" sz="4000" b="1" dirty="0">
                <a:solidFill>
                  <a:srgbClr val="990033"/>
                </a:solidFill>
                <a:latin typeface="微軟正黑體" panose="020B0604030504040204" pitchFamily="34" charset="-120"/>
              </a:rPr>
              <a:t>「</a:t>
            </a:r>
            <a:r>
              <a:rPr lang="zh-TW" altLang="en-US" sz="4000" b="1" dirty="0">
                <a:solidFill>
                  <a:srgbClr val="990033"/>
                </a:solidFill>
                <a:latin typeface="微軟正黑體" panose="020B0604030504040204" pitchFamily="34" charset="-120"/>
                <a:ea typeface="微軟正黑體" panose="020B0604030504040204" pitchFamily="34" charset="-120"/>
              </a:rPr>
              <a:t>勿忘国</a:t>
            </a:r>
            <a:r>
              <a:rPr lang="zh-TW" altLang="en-US" sz="4000" b="1" dirty="0">
                <a:solidFill>
                  <a:srgbClr val="990033"/>
                </a:solidFill>
                <a:latin typeface="微軟正黑體" panose="020B0604030504040204" pitchFamily="34" charset="-120"/>
              </a:rPr>
              <a:t>耻」，「国耻」</a:t>
            </a:r>
            <a:r>
              <a:rPr lang="zh-TW" altLang="en-US" sz="4000" dirty="0">
                <a:latin typeface="微軟正黑體" panose="020B0604030504040204" pitchFamily="34" charset="-120"/>
                <a:ea typeface="微軟正黑體" panose="020B0604030504040204" pitchFamily="34" charset="-120"/>
              </a:rPr>
              <a:t>是指甚么？</a:t>
            </a:r>
            <a:br>
              <a:rPr lang="en-US" altLang="zh-TW" sz="4000" dirty="0">
                <a:latin typeface="微軟正黑體" panose="020B0604030504040204" pitchFamily="34" charset="-120"/>
                <a:ea typeface="微軟正黑體" panose="020B0604030504040204" pitchFamily="34" charset="-120"/>
              </a:rPr>
            </a:b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2</a:t>
            </a:r>
            <a:r>
              <a:rPr lang="en-US" altLang="zh-TW" sz="4000" dirty="0">
                <a:latin typeface="微軟正黑體" panose="020B0604030504040204" pitchFamily="34" charset="-120"/>
              </a:rPr>
              <a:t>.</a:t>
            </a:r>
            <a:r>
              <a:rPr lang="zh-TW" altLang="en-US" sz="4000" dirty="0">
                <a:latin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撞钟</a:t>
            </a:r>
            <a:r>
              <a:rPr lang="en-US" altLang="zh-TW" sz="4000" dirty="0">
                <a:latin typeface="微軟正黑體" panose="020B0604030504040204" pitchFamily="34" charset="-120"/>
                <a:ea typeface="微軟正黑體" panose="020B0604030504040204" pitchFamily="34" charset="-120"/>
              </a:rPr>
              <a:t>14</a:t>
            </a:r>
            <a:r>
              <a:rPr lang="zh-TW" altLang="en-US" sz="4000" dirty="0">
                <a:latin typeface="微軟正黑體" panose="020B0604030504040204" pitchFamily="34" charset="-120"/>
              </a:rPr>
              <a:t>下」有</a:t>
            </a:r>
            <a:r>
              <a:rPr lang="zh-TW" altLang="en-US" sz="4000" dirty="0">
                <a:latin typeface="微軟正黑體" panose="020B0604030504040204" pitchFamily="34" charset="-120"/>
                <a:ea typeface="微軟正黑體" panose="020B0604030504040204" pitchFamily="34" charset="-120"/>
              </a:rPr>
              <a:t>何含意？</a:t>
            </a:r>
          </a:p>
        </p:txBody>
      </p:sp>
      <p:pic>
        <p:nvPicPr>
          <p:cNvPr id="5" name="圖片 4"/>
          <p:cNvPicPr>
            <a:picLocks noChangeAspect="1"/>
          </p:cNvPicPr>
          <p:nvPr/>
        </p:nvPicPr>
        <p:blipFill>
          <a:blip r:embed="rId2"/>
          <a:stretch>
            <a:fillRect/>
          </a:stretch>
        </p:blipFill>
        <p:spPr>
          <a:xfrm>
            <a:off x="7428046" y="911602"/>
            <a:ext cx="4058351" cy="50347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237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EC2AD4-D5E4-4F1F-99CB-F97E884C5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691" y="494556"/>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ttps://www.ccdi.gov.cn/yaowen/202009/W020200918299429187420.jpg">
            <a:extLst>
              <a:ext uri="{FF2B5EF4-FFF2-40B4-BE49-F238E27FC236}">
                <a16:creationId xmlns:a16="http://schemas.microsoft.com/office/drawing/2014/main" id="{DD913165-2D4B-415E-59A8-74AE32186DA9}"/>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t="21496" r="1" b="1"/>
          <a:stretch/>
        </p:blipFill>
        <p:spPr bwMode="auto">
          <a:xfrm>
            <a:off x="480691" y="494555"/>
            <a:ext cx="11227442" cy="5883295"/>
          </a:xfrm>
          <a:prstGeom prst="rect">
            <a:avLst/>
          </a:prstGeom>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5EB53A4-A2DE-4D4D-AD20-DED9C46B1C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020" y="577316"/>
            <a:ext cx="11056826" cy="5728876"/>
            <a:chOff x="574020" y="519524"/>
            <a:chExt cx="11056826" cy="5728876"/>
          </a:xfrm>
        </p:grpSpPr>
        <p:grpSp>
          <p:nvGrpSpPr>
            <p:cNvPr id="27" name="Group 14">
              <a:extLst>
                <a:ext uri="{FF2B5EF4-FFF2-40B4-BE49-F238E27FC236}">
                  <a16:creationId xmlns:a16="http://schemas.microsoft.com/office/drawing/2014/main" id="{654DCA80-8196-4617-B9DB-2A9381DEA0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75937" y="519524"/>
              <a:ext cx="246888" cy="246888"/>
              <a:chOff x="582041" y="6001512"/>
              <a:chExt cx="246888" cy="246888"/>
            </a:xfrm>
          </p:grpSpPr>
          <p:sp useBgFill="1">
            <p:nvSpPr>
              <p:cNvPr id="25" name="Oval 24">
                <a:extLst>
                  <a:ext uri="{FF2B5EF4-FFF2-40B4-BE49-F238E27FC236}">
                    <a16:creationId xmlns:a16="http://schemas.microsoft.com/office/drawing/2014/main" id="{E429CE6B-E9AD-43D7-8005-8743B57A3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49879"/>
                <a:ext cx="155448" cy="155448"/>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38">
                <a:extLst>
                  <a:ext uri="{FF2B5EF4-FFF2-40B4-BE49-F238E27FC236}">
                    <a16:creationId xmlns:a16="http://schemas.microsoft.com/office/drawing/2014/main" id="{A5C589A4-07E4-4B7A-BE93-31A803263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041"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15">
              <a:extLst>
                <a:ext uri="{FF2B5EF4-FFF2-40B4-BE49-F238E27FC236}">
                  <a16:creationId xmlns:a16="http://schemas.microsoft.com/office/drawing/2014/main" id="{44359C29-35B1-4FF5-A7EE-155EF65101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83958" y="6001512"/>
              <a:ext cx="246888" cy="246888"/>
              <a:chOff x="590062" y="6001512"/>
              <a:chExt cx="246888" cy="246888"/>
            </a:xfrm>
          </p:grpSpPr>
          <p:sp useBgFill="1">
            <p:nvSpPr>
              <p:cNvPr id="23" name="Oval 22">
                <a:extLst>
                  <a:ext uri="{FF2B5EF4-FFF2-40B4-BE49-F238E27FC236}">
                    <a16:creationId xmlns:a16="http://schemas.microsoft.com/office/drawing/2014/main" id="{DD9C747C-C982-4285-A56E-21F345731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342"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36">
                <a:extLst>
                  <a:ext uri="{FF2B5EF4-FFF2-40B4-BE49-F238E27FC236}">
                    <a16:creationId xmlns:a16="http://schemas.microsoft.com/office/drawing/2014/main" id="{6A74EA83-33F9-4635-8DFD-468A33F619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062"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16">
              <a:extLst>
                <a:ext uri="{FF2B5EF4-FFF2-40B4-BE49-F238E27FC236}">
                  <a16:creationId xmlns:a16="http://schemas.microsoft.com/office/drawing/2014/main" id="{9B5E0E06-B48B-4599-A439-4D754D8CD94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519524"/>
              <a:ext cx="246888" cy="246888"/>
              <a:chOff x="574020" y="6001512"/>
              <a:chExt cx="246888" cy="246888"/>
            </a:xfrm>
          </p:grpSpPr>
          <p:sp useBgFill="1">
            <p:nvSpPr>
              <p:cNvPr id="21" name="Oval 20">
                <a:extLst>
                  <a:ext uri="{FF2B5EF4-FFF2-40B4-BE49-F238E27FC236}">
                    <a16:creationId xmlns:a16="http://schemas.microsoft.com/office/drawing/2014/main" id="{ABCFA388-7550-447A-AF05-E7C2E4EA5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46304" cy="146304"/>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34">
                <a:extLst>
                  <a:ext uri="{FF2B5EF4-FFF2-40B4-BE49-F238E27FC236}">
                    <a16:creationId xmlns:a16="http://schemas.microsoft.com/office/drawing/2014/main" id="{FB3098DC-E767-4680-A032-399C55E5F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17">
              <a:extLst>
                <a:ext uri="{FF2B5EF4-FFF2-40B4-BE49-F238E27FC236}">
                  <a16:creationId xmlns:a16="http://schemas.microsoft.com/office/drawing/2014/main" id="{D9B47F53-7A6E-465C-9C51-AED600BC12B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6001512"/>
              <a:ext cx="246888" cy="246888"/>
              <a:chOff x="574020" y="6001512"/>
              <a:chExt cx="246888" cy="246888"/>
            </a:xfrm>
          </p:grpSpPr>
          <p:sp useBgFill="1">
            <p:nvSpPr>
              <p:cNvPr id="32" name="Oval 18">
                <a:extLst>
                  <a:ext uri="{FF2B5EF4-FFF2-40B4-BE49-F238E27FC236}">
                    <a16:creationId xmlns:a16="http://schemas.microsoft.com/office/drawing/2014/main" id="{3AF3E33A-13EC-4391-B419-E0F6D3B7F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32">
                <a:extLst>
                  <a:ext uri="{FF2B5EF4-FFF2-40B4-BE49-F238E27FC236}">
                    <a16:creationId xmlns:a16="http://schemas.microsoft.com/office/drawing/2014/main" id="{BA8A1376-324B-43A3-926C-12689C432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矩形 6"/>
          <p:cNvSpPr/>
          <p:nvPr/>
        </p:nvSpPr>
        <p:spPr>
          <a:xfrm>
            <a:off x="2224403" y="1113698"/>
            <a:ext cx="8229600" cy="2345264"/>
          </a:xfrm>
          <a:prstGeom prst="rect">
            <a:avLst/>
          </a:prstGeom>
        </p:spPr>
        <p:txBody>
          <a:bodyPr vert="horz" lIns="91440" tIns="45720" rIns="91440" bIns="45720" rtlCol="0" anchor="b">
            <a:normAutofit/>
          </a:bodyPr>
          <a:lstStyle/>
          <a:p>
            <a:pPr algn="ctr">
              <a:spcBef>
                <a:spcPct val="0"/>
              </a:spcBef>
              <a:spcAft>
                <a:spcPts val="600"/>
              </a:spcAft>
            </a:pPr>
            <a:r>
              <a:rPr lang="zh-TW" altLang="en-US" sz="7200" b="1" dirty="0">
                <a:ln w="3175" cmpd="sng">
                  <a:noFill/>
                </a:ln>
                <a:solidFill>
                  <a:schemeClr val="bg1"/>
                </a:solidFill>
                <a:latin typeface="+mj-lt"/>
                <a:ea typeface="+mj-ea"/>
                <a:cs typeface="+mj-cs"/>
              </a:rPr>
              <a:t>日本侵华与九一八</a:t>
            </a:r>
            <a:endParaRPr lang="en-US" altLang="zh-TW" sz="7200" dirty="0">
              <a:ln w="3175" cmpd="sng">
                <a:noFill/>
              </a:ln>
              <a:solidFill>
                <a:schemeClr val="bg1"/>
              </a:solidFill>
              <a:latin typeface="+mj-lt"/>
              <a:ea typeface="+mj-ea"/>
              <a:cs typeface="+mj-cs"/>
            </a:endParaRPr>
          </a:p>
        </p:txBody>
      </p:sp>
      <p:cxnSp>
        <p:nvCxnSpPr>
          <p:cNvPr id="28" name="Straight Connector 27">
            <a:extLst>
              <a:ext uri="{FF2B5EF4-FFF2-40B4-BE49-F238E27FC236}">
                <a16:creationId xmlns:a16="http://schemas.microsoft.com/office/drawing/2014/main" id="{2409D76E-579F-429D-9B93-53DB2FB30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70123" y="3594428"/>
            <a:ext cx="81381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6733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37290" y="1425438"/>
            <a:ext cx="6285516" cy="2003562"/>
          </a:xfrm>
          <a:prstGeom prst="rect">
            <a:avLst/>
          </a:prstGeom>
        </p:spPr>
        <p:txBody>
          <a:bodyPr wrap="square">
            <a:spAutoFit/>
          </a:bodyPr>
          <a:lstStyle/>
          <a:p>
            <a:pPr marL="571500" indent="-571500">
              <a:lnSpc>
                <a:spcPct val="150000"/>
              </a:lnSpc>
              <a:buFont typeface="Arial" panose="020B0604020202020204" pitchFamily="34" charset="0"/>
              <a:buChar char="•"/>
              <a:defRPr/>
            </a:pPr>
            <a:r>
              <a:rPr lang="en-US" altLang="zh-TW" sz="4400" b="1" spc="-150" dirty="0">
                <a:ln w="13500">
                  <a:solidFill>
                    <a:srgbClr val="BBE0E3">
                      <a:shade val="2500"/>
                      <a:alpha val="6500"/>
                    </a:srgbClr>
                  </a:solidFill>
                  <a:prstDash val="solid"/>
                </a:ln>
                <a:solidFill>
                  <a:srgbClr val="FF0000"/>
                </a:solidFill>
                <a:latin typeface="+mj-ea"/>
                <a:ea typeface="+mj-ea"/>
              </a:rPr>
              <a:t>1930</a:t>
            </a:r>
            <a:r>
              <a:rPr lang="zh-TW" altLang="en-US" sz="4400" b="1" spc="-150" dirty="0">
                <a:ln w="13500">
                  <a:solidFill>
                    <a:srgbClr val="BBE0E3">
                      <a:shade val="2500"/>
                      <a:alpha val="6500"/>
                    </a:srgbClr>
                  </a:solidFill>
                  <a:prstDash val="solid"/>
                </a:ln>
                <a:solidFill>
                  <a:srgbClr val="FF0000"/>
                </a:solidFill>
                <a:latin typeface="+mj-ea"/>
                <a:ea typeface="+mj-ea"/>
              </a:rPr>
              <a:t>年代以前</a:t>
            </a:r>
            <a:br>
              <a:rPr lang="en-US" altLang="zh-TW" sz="4400" b="1" spc="-150" dirty="0">
                <a:ln w="13500">
                  <a:solidFill>
                    <a:srgbClr val="BBE0E3">
                      <a:shade val="2500"/>
                      <a:alpha val="6500"/>
                    </a:srgbClr>
                  </a:solidFill>
                  <a:prstDash val="solid"/>
                </a:ln>
                <a:solidFill>
                  <a:srgbClr val="FF0000"/>
                </a:solidFill>
                <a:latin typeface="+mj-ea"/>
                <a:ea typeface="+mj-ea"/>
              </a:rPr>
            </a:br>
            <a:r>
              <a:rPr lang="zh-TW" altLang="en-US" sz="4400" b="1" spc="-150" dirty="0">
                <a:ln w="13500">
                  <a:solidFill>
                    <a:srgbClr val="BBE0E3">
                      <a:shade val="2500"/>
                      <a:alpha val="6500"/>
                    </a:srgbClr>
                  </a:solidFill>
                  <a:prstDash val="solid"/>
                </a:ln>
                <a:solidFill>
                  <a:srgbClr val="FF0000"/>
                </a:solidFill>
                <a:latin typeface="+mj-ea"/>
                <a:ea typeface="+mj-ea"/>
              </a:rPr>
              <a:t>日本掠夺在华利益概况</a:t>
            </a:r>
            <a:endParaRPr lang="en-US" altLang="zh-TW" sz="3200" b="1" spc="-150" dirty="0">
              <a:ln w="13500">
                <a:solidFill>
                  <a:srgbClr val="BBE0E3">
                    <a:shade val="2500"/>
                    <a:alpha val="6500"/>
                  </a:srgbClr>
                </a:solidFill>
                <a:prstDash val="solid"/>
              </a:ln>
              <a:solidFill>
                <a:srgbClr val="FF0000"/>
              </a:solidFill>
              <a:latin typeface="+mj-ea"/>
              <a:ea typeface="+mj-ea"/>
            </a:endParaRPr>
          </a:p>
        </p:txBody>
      </p:sp>
      <p:sp>
        <p:nvSpPr>
          <p:cNvPr id="4" name="矩形 3"/>
          <p:cNvSpPr/>
          <p:nvPr/>
        </p:nvSpPr>
        <p:spPr>
          <a:xfrm>
            <a:off x="2219855" y="467433"/>
            <a:ext cx="7795001" cy="707886"/>
          </a:xfrm>
          <a:prstGeom prst="rect">
            <a:avLst/>
          </a:prstGeom>
          <a:solidFill>
            <a:srgbClr val="06646E"/>
          </a:solidFill>
          <a:ln w="38100">
            <a:solidFill>
              <a:schemeClr val="bg1"/>
            </a:solidFill>
          </a:ln>
        </p:spPr>
        <p:txBody>
          <a:bodyPr wrap="square">
            <a:spAutoFit/>
          </a:bodyPr>
          <a:lstStyle/>
          <a:p>
            <a:pPr algn="ctr">
              <a:defRPr/>
            </a:pPr>
            <a:r>
              <a:rPr lang="zh-TW" altLang="en-US"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rPr>
              <a:t>析述日本侵华与九一八事变的关系</a:t>
            </a:r>
            <a:endParaRPr lang="en-US" altLang="zh-TW"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endParaRPr>
          </a:p>
        </p:txBody>
      </p:sp>
      <p:sp>
        <p:nvSpPr>
          <p:cNvPr id="2" name="矩形 1">
            <a:extLst>
              <a:ext uri="{FF2B5EF4-FFF2-40B4-BE49-F238E27FC236}">
                <a16:creationId xmlns:a16="http://schemas.microsoft.com/office/drawing/2014/main" id="{60BE4E5F-52D2-C9F2-2EA5-261976C02A8C}"/>
              </a:ext>
            </a:extLst>
          </p:cNvPr>
          <p:cNvSpPr/>
          <p:nvPr/>
        </p:nvSpPr>
        <p:spPr>
          <a:xfrm>
            <a:off x="2737290" y="3429000"/>
            <a:ext cx="7062030" cy="1999265"/>
          </a:xfrm>
          <a:prstGeom prst="rect">
            <a:avLst/>
          </a:prstGeom>
        </p:spPr>
        <p:txBody>
          <a:bodyPr wrap="square">
            <a:spAutoFit/>
          </a:bodyPr>
          <a:lstStyle/>
          <a:p>
            <a:pPr marL="571500" indent="-571500">
              <a:lnSpc>
                <a:spcPct val="150000"/>
              </a:lnSpc>
              <a:buFont typeface="Arial" panose="020B0604020202020204" pitchFamily="34" charset="0"/>
              <a:buChar char="•"/>
              <a:defRPr/>
            </a:pPr>
            <a:r>
              <a:rPr lang="en-US" altLang="zh-TW" sz="4400" b="1" spc="-150" dirty="0">
                <a:ln w="13500">
                  <a:solidFill>
                    <a:srgbClr val="BBE0E3">
                      <a:shade val="2500"/>
                      <a:alpha val="6500"/>
                    </a:srgbClr>
                  </a:solidFill>
                  <a:prstDash val="solid"/>
                </a:ln>
                <a:solidFill>
                  <a:schemeClr val="accent3"/>
                </a:solidFill>
                <a:latin typeface="+mj-ea"/>
                <a:ea typeface="+mj-ea"/>
              </a:rPr>
              <a:t>1930</a:t>
            </a:r>
            <a:r>
              <a:rPr lang="zh-TW" altLang="en-US" sz="4400" b="1" spc="-150" dirty="0">
                <a:ln w="13500">
                  <a:solidFill>
                    <a:srgbClr val="BBE0E3">
                      <a:shade val="2500"/>
                      <a:alpha val="6500"/>
                    </a:srgbClr>
                  </a:solidFill>
                  <a:prstDash val="solid"/>
                </a:ln>
                <a:solidFill>
                  <a:schemeClr val="accent3"/>
                </a:solidFill>
                <a:latin typeface="+mj-ea"/>
                <a:ea typeface="+mj-ea"/>
              </a:rPr>
              <a:t>年代</a:t>
            </a:r>
            <a:br>
              <a:rPr lang="en-US" altLang="zh-TW" sz="4400" b="1" spc="-150" dirty="0">
                <a:ln w="13500">
                  <a:solidFill>
                    <a:srgbClr val="BBE0E3">
                      <a:shade val="2500"/>
                      <a:alpha val="6500"/>
                    </a:srgbClr>
                  </a:solidFill>
                  <a:prstDash val="solid"/>
                </a:ln>
                <a:solidFill>
                  <a:schemeClr val="accent3"/>
                </a:solidFill>
                <a:latin typeface="+mj-ea"/>
                <a:ea typeface="+mj-ea"/>
              </a:rPr>
            </a:br>
            <a:r>
              <a:rPr lang="zh-TW" altLang="en-US" sz="4400" b="1" spc="-150" dirty="0">
                <a:ln w="13500">
                  <a:solidFill>
                    <a:srgbClr val="BBE0E3">
                      <a:shade val="2500"/>
                      <a:alpha val="6500"/>
                    </a:srgbClr>
                  </a:solidFill>
                  <a:prstDash val="solid"/>
                </a:ln>
                <a:solidFill>
                  <a:schemeClr val="accent3"/>
                </a:solidFill>
                <a:latin typeface="+mj-ea"/>
                <a:ea typeface="+mj-ea"/>
              </a:rPr>
              <a:t>日本加紧侵华的背景</a:t>
            </a:r>
            <a:r>
              <a:rPr lang="en-US" altLang="zh-TW" sz="4400" b="1" spc="-150" dirty="0">
                <a:ln w="13500">
                  <a:solidFill>
                    <a:srgbClr val="BBE0E3">
                      <a:shade val="2500"/>
                      <a:alpha val="6500"/>
                    </a:srgbClr>
                  </a:solidFill>
                  <a:prstDash val="solid"/>
                </a:ln>
                <a:solidFill>
                  <a:schemeClr val="accent3"/>
                </a:solidFill>
                <a:latin typeface="+mj-ea"/>
                <a:ea typeface="+mj-ea"/>
              </a:rPr>
              <a:t>(</a:t>
            </a:r>
            <a:r>
              <a:rPr lang="zh-TW" altLang="en-US" sz="4400" b="1" spc="-150" dirty="0">
                <a:ln w="13500">
                  <a:solidFill>
                    <a:srgbClr val="BBE0E3">
                      <a:shade val="2500"/>
                      <a:alpha val="6500"/>
                    </a:srgbClr>
                  </a:solidFill>
                  <a:prstDash val="solid"/>
                </a:ln>
                <a:solidFill>
                  <a:schemeClr val="accent3"/>
                </a:solidFill>
                <a:latin typeface="+mj-ea"/>
                <a:ea typeface="+mj-ea"/>
              </a:rPr>
              <a:t>原因</a:t>
            </a:r>
            <a:r>
              <a:rPr lang="en-US" altLang="zh-TW" sz="4400" b="1" spc="-150" dirty="0">
                <a:ln w="13500">
                  <a:solidFill>
                    <a:srgbClr val="BBE0E3">
                      <a:shade val="2500"/>
                      <a:alpha val="6500"/>
                    </a:srgbClr>
                  </a:solidFill>
                  <a:prstDash val="solid"/>
                </a:ln>
                <a:solidFill>
                  <a:schemeClr val="accent3"/>
                </a:solidFill>
                <a:latin typeface="+mj-ea"/>
                <a:ea typeface="+mj-ea"/>
              </a:rPr>
              <a:t>)</a:t>
            </a:r>
            <a:endParaRPr lang="en-US" altLang="zh-TW" sz="3200" b="1" spc="-150" dirty="0">
              <a:ln w="13500">
                <a:solidFill>
                  <a:srgbClr val="BBE0E3">
                    <a:shade val="2500"/>
                    <a:alpha val="6500"/>
                  </a:srgbClr>
                </a:solidFill>
                <a:prstDash val="solid"/>
              </a:ln>
              <a:solidFill>
                <a:schemeClr val="accent3"/>
              </a:solidFill>
              <a:latin typeface="+mj-ea"/>
              <a:ea typeface="+mj-ea"/>
            </a:endParaRPr>
          </a:p>
        </p:txBody>
      </p:sp>
    </p:spTree>
    <p:extLst>
      <p:ext uri="{BB962C8B-B14F-4D97-AF65-F5344CB8AC3E}">
        <p14:creationId xmlns:p14="http://schemas.microsoft.com/office/powerpoint/2010/main" val="1457435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92239A58-139F-EF41-4E04-DD887299F1AF}"/>
              </a:ext>
            </a:extLst>
          </p:cNvPr>
          <p:cNvSpPr txBox="1"/>
          <p:nvPr/>
        </p:nvSpPr>
        <p:spPr>
          <a:xfrm>
            <a:off x="6903719" y="865239"/>
            <a:ext cx="2948204" cy="369332"/>
          </a:xfrm>
          <a:prstGeom prst="rect">
            <a:avLst/>
          </a:prstGeom>
          <a:noFill/>
        </p:spPr>
        <p:txBody>
          <a:bodyPr wrap="square" rtlCol="0">
            <a:spAutoFit/>
          </a:bodyPr>
          <a:lstStyle/>
          <a:p>
            <a:r>
              <a:rPr lang="en-US" altLang="zh-TW" b="1" dirty="0">
                <a:latin typeface="+mj-ea"/>
                <a:ea typeface="+mj-ea"/>
              </a:rPr>
              <a:t>1931</a:t>
            </a:r>
            <a:r>
              <a:rPr lang="zh-TW" altLang="en-US" b="1" dirty="0">
                <a:latin typeface="+mj-ea"/>
                <a:ea typeface="+mj-ea"/>
              </a:rPr>
              <a:t>年前较重大事件举隅</a:t>
            </a:r>
            <a:endParaRPr lang="zh-HK" altLang="en-US" b="1" dirty="0">
              <a:latin typeface="+mj-ea"/>
              <a:ea typeface="+mj-ea"/>
            </a:endParaRPr>
          </a:p>
        </p:txBody>
      </p:sp>
      <p:sp>
        <p:nvSpPr>
          <p:cNvPr id="3" name="內容版面配置區 2"/>
          <p:cNvSpPr>
            <a:spLocks noGrp="1"/>
          </p:cNvSpPr>
          <p:nvPr>
            <p:ph idx="1"/>
          </p:nvPr>
        </p:nvSpPr>
        <p:spPr/>
        <p:txBody>
          <a:bodyPr/>
          <a:lstStyle/>
          <a:p>
            <a:endParaRPr lang="en-US"/>
          </a:p>
        </p:txBody>
      </p:sp>
      <p:graphicFrame>
        <p:nvGraphicFramePr>
          <p:cNvPr id="9" name="表格 6">
            <a:extLst>
              <a:ext uri="{FF2B5EF4-FFF2-40B4-BE49-F238E27FC236}">
                <a16:creationId xmlns:a16="http://schemas.microsoft.com/office/drawing/2014/main" id="{55BE40AD-401E-442D-87C8-65309481069C}"/>
              </a:ext>
            </a:extLst>
          </p:cNvPr>
          <p:cNvGraphicFramePr>
            <a:graphicFrameLocks noGrp="1"/>
          </p:cNvGraphicFramePr>
          <p:nvPr>
            <p:extLst>
              <p:ext uri="{D42A27DB-BD31-4B8C-83A1-F6EECF244321}">
                <p14:modId xmlns:p14="http://schemas.microsoft.com/office/powerpoint/2010/main" val="1624313297"/>
              </p:ext>
            </p:extLst>
          </p:nvPr>
        </p:nvGraphicFramePr>
        <p:xfrm>
          <a:off x="1295401" y="1654902"/>
          <a:ext cx="9601196" cy="4220963"/>
        </p:xfrm>
        <a:graphic>
          <a:graphicData uri="http://schemas.openxmlformats.org/drawingml/2006/table">
            <a:tbl>
              <a:tblPr>
                <a:tableStyleId>{5C22544A-7EE6-4342-B048-85BDC9FD1C3A}</a:tableStyleId>
              </a:tblPr>
              <a:tblGrid>
                <a:gridCol w="1586535">
                  <a:extLst>
                    <a:ext uri="{9D8B030D-6E8A-4147-A177-3AD203B41FA5}">
                      <a16:colId xmlns:a16="http://schemas.microsoft.com/office/drawing/2014/main" val="3640881318"/>
                    </a:ext>
                  </a:extLst>
                </a:gridCol>
                <a:gridCol w="2225982">
                  <a:extLst>
                    <a:ext uri="{9D8B030D-6E8A-4147-A177-3AD203B41FA5}">
                      <a16:colId xmlns:a16="http://schemas.microsoft.com/office/drawing/2014/main" val="3427194872"/>
                    </a:ext>
                  </a:extLst>
                </a:gridCol>
                <a:gridCol w="5788679">
                  <a:extLst>
                    <a:ext uri="{9D8B030D-6E8A-4147-A177-3AD203B41FA5}">
                      <a16:colId xmlns:a16="http://schemas.microsoft.com/office/drawing/2014/main" val="494097893"/>
                    </a:ext>
                  </a:extLst>
                </a:gridCol>
              </a:tblGrid>
              <a:tr h="379467">
                <a:tc>
                  <a:txBody>
                    <a:bodyPr/>
                    <a:lstStyle/>
                    <a:p>
                      <a:pPr algn="ctr"/>
                      <a:r>
                        <a:rPr lang="zh-CN" altLang="en-US" sz="1600" b="1" dirty="0">
                          <a:latin typeface="微軟正黑體" panose="020B0604030504040204" pitchFamily="34" charset="-120"/>
                          <a:ea typeface="微軟正黑體" panose="020B0604030504040204" pitchFamily="34" charset="-120"/>
                        </a:rPr>
                        <a:t>日期</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600" b="1" dirty="0">
                          <a:latin typeface="微軟正黑體" panose="020B0604030504040204" pitchFamily="34" charset="-120"/>
                          <a:ea typeface="微軟正黑體" panose="020B0604030504040204" pitchFamily="34" charset="-120"/>
                        </a:rPr>
                        <a:t>事件</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600" b="1" dirty="0">
                          <a:latin typeface="微軟正黑體" panose="020B0604030504040204" pitchFamily="34" charset="-120"/>
                          <a:ea typeface="微軟正黑體" panose="020B0604030504040204" pitchFamily="34" charset="-120"/>
                        </a:rPr>
                        <a:t>后果</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627760"/>
                  </a:ext>
                </a:extLst>
              </a:tr>
              <a:tr h="379467">
                <a:tc>
                  <a:txBody>
                    <a:bodyPr/>
                    <a:lstStyle/>
                    <a:p>
                      <a:r>
                        <a:rPr lang="en-US" altLang="zh-CN" sz="1400" b="1" dirty="0">
                          <a:latin typeface="微軟正黑體" panose="020B0604030504040204" pitchFamily="34" charset="-120"/>
                          <a:ea typeface="微軟正黑體" panose="020B0604030504040204" pitchFamily="34" charset="-120"/>
                        </a:rPr>
                        <a:t>1880</a:t>
                      </a:r>
                      <a:r>
                        <a:rPr lang="zh-CN" altLang="en-US" sz="1400" b="1" dirty="0">
                          <a:latin typeface="微軟正黑體" panose="020B0604030504040204" pitchFamily="34" charset="-120"/>
                          <a:ea typeface="微軟正黑體" panose="020B0604030504040204" pitchFamily="34" charset="-120"/>
                        </a:rPr>
                        <a:t>年代</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大陆政策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日本向亚洲大陆扩张，夺取资源和发展空间。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2057989"/>
                  </a:ext>
                </a:extLst>
              </a:tr>
              <a:tr h="580907">
                <a:tc>
                  <a:txBody>
                    <a:bodyPr/>
                    <a:lstStyle/>
                    <a:p>
                      <a:r>
                        <a:rPr lang="en-US" altLang="zh-CN" sz="1400" b="1" dirty="0">
                          <a:latin typeface="微軟正黑體" panose="020B0604030504040204" pitchFamily="34" charset="-120"/>
                          <a:ea typeface="微軟正黑體" panose="020B0604030504040204" pitchFamily="34" charset="-120"/>
                        </a:rPr>
                        <a:t>1894</a:t>
                      </a:r>
                      <a:r>
                        <a:rPr lang="zh-CN" altLang="en-US" sz="1400" b="1" dirty="0">
                          <a:latin typeface="微軟正黑體" panose="020B0604030504040204" pitchFamily="34" charset="-120"/>
                          <a:ea typeface="微軟正黑體" panose="020B0604030504040204" pitchFamily="34" charset="-120"/>
                        </a:rPr>
                        <a:t>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甲午战争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马关条约</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承认朝鲜独立，赔款二亿两，割</a:t>
                      </a:r>
                      <a:r>
                        <a:rPr lang="zh-TW" altLang="en-US" sz="1400" b="1" dirty="0">
                          <a:latin typeface="微軟正黑體" panose="020B0604030504040204" pitchFamily="34" charset="-120"/>
                          <a:ea typeface="微軟正黑體" panose="020B0604030504040204" pitchFamily="34" charset="-120"/>
                        </a:rPr>
                        <a:t>据</a:t>
                      </a:r>
                      <a:r>
                        <a:rPr lang="zh-CN" altLang="en-US" sz="1400" b="1" dirty="0">
                          <a:latin typeface="微軟正黑體" panose="020B0604030504040204" pitchFamily="34" charset="-120"/>
                          <a:ea typeface="微軟正黑體" panose="020B0604030504040204" pitchFamily="34" charset="-120"/>
                        </a:rPr>
                        <a:t>台湾、澎湖列岛及辽东半岛。</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5495274"/>
                  </a:ext>
                </a:extLst>
              </a:tr>
              <a:tr h="379467">
                <a:tc>
                  <a:txBody>
                    <a:bodyPr/>
                    <a:lstStyle/>
                    <a:p>
                      <a:r>
                        <a:rPr lang="en-US" altLang="zh-CN" sz="1400" b="1" dirty="0">
                          <a:latin typeface="微軟正黑體" panose="020B0604030504040204" pitchFamily="34" charset="-120"/>
                          <a:ea typeface="微軟正黑體" panose="020B0604030504040204" pitchFamily="34" charset="-120"/>
                        </a:rPr>
                        <a:t>1905</a:t>
                      </a:r>
                      <a:r>
                        <a:rPr lang="zh-CN" altLang="en-US" sz="1400" b="1" dirty="0">
                          <a:latin typeface="微軟正黑體" panose="020B0604030504040204" pitchFamily="34" charset="-120"/>
                          <a:ea typeface="微軟正黑體" panose="020B0604030504040204" pitchFamily="34" charset="-120"/>
                        </a:rPr>
                        <a:t>年</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日俄战争</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朴次茅斯和约</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日本取旅顺、大连。</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1208947"/>
                  </a:ext>
                </a:extLst>
              </a:tr>
              <a:tr h="580907">
                <a:tc>
                  <a:txBody>
                    <a:bodyPr/>
                    <a:lstStyle/>
                    <a:p>
                      <a:r>
                        <a:rPr lang="en-US" altLang="zh-CN" sz="1400" b="1" dirty="0">
                          <a:latin typeface="微軟正黑體" panose="020B0604030504040204" pitchFamily="34" charset="-120"/>
                          <a:ea typeface="微軟正黑體" panose="020B0604030504040204" pitchFamily="34" charset="-120"/>
                        </a:rPr>
                        <a:t>1914</a:t>
                      </a:r>
                      <a:r>
                        <a:rPr lang="zh-CN" altLang="en-US" sz="1400" b="1" dirty="0">
                          <a:latin typeface="微軟正黑體" panose="020B0604030504040204" pitchFamily="34" charset="-120"/>
                          <a:ea typeface="微軟正黑體" panose="020B0604030504040204" pitchFamily="34" charset="-120"/>
                        </a:rPr>
                        <a:t>年</a:t>
                      </a:r>
                      <a:r>
                        <a:rPr lang="en-US" altLang="zh-CN" sz="1400" b="1" dirty="0">
                          <a:latin typeface="微軟正黑體" panose="020B0604030504040204" pitchFamily="34" charset="-120"/>
                          <a:ea typeface="微軟正黑體" panose="020B0604030504040204" pitchFamily="34" charset="-120"/>
                        </a:rPr>
                        <a:t>6</a:t>
                      </a:r>
                      <a:r>
                        <a:rPr lang="zh-CN" altLang="en-US" sz="1400" b="1" dirty="0">
                          <a:latin typeface="微軟正黑體" panose="020B0604030504040204" pitchFamily="34" charset="-120"/>
                          <a:ea typeface="微軟正黑體" panose="020B0604030504040204" pitchFamily="34" charset="-120"/>
                        </a:rPr>
                        <a:t>月</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第一次世界大战</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日本以参战国姿态出兵山东半岛，夺取德国租借地、长春、旅顺间之铁路及其支线，及附属利益让与日本。</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9001415"/>
                  </a:ext>
                </a:extLst>
              </a:tr>
              <a:tr h="580907">
                <a:tc>
                  <a:txBody>
                    <a:bodyPr/>
                    <a:lstStyle/>
                    <a:p>
                      <a:r>
                        <a:rPr lang="en-US" altLang="zh-CN" sz="1400" b="1" dirty="0">
                          <a:latin typeface="微軟正黑體" panose="020B0604030504040204" pitchFamily="34" charset="-120"/>
                          <a:ea typeface="微軟正黑體" panose="020B0604030504040204" pitchFamily="34" charset="-120"/>
                        </a:rPr>
                        <a:t>1915</a:t>
                      </a:r>
                      <a:r>
                        <a:rPr lang="zh-CN" altLang="en-US" sz="1400" b="1" dirty="0">
                          <a:latin typeface="微軟正黑體" panose="020B0604030504040204" pitchFamily="34" charset="-120"/>
                          <a:ea typeface="微軟正黑體" panose="020B0604030504040204" pitchFamily="34" charset="-120"/>
                        </a:rPr>
                        <a:t>年</a:t>
                      </a:r>
                      <a:r>
                        <a:rPr lang="en-US" altLang="zh-CN" sz="1400" b="1" dirty="0">
                          <a:latin typeface="微軟正黑體" panose="020B0604030504040204" pitchFamily="34" charset="-120"/>
                          <a:ea typeface="微軟正黑體" panose="020B0604030504040204" pitchFamily="34" charset="-120"/>
                        </a:rPr>
                        <a:t>1</a:t>
                      </a:r>
                      <a:r>
                        <a:rPr lang="zh-CN" altLang="en-US" sz="1400" b="1" dirty="0">
                          <a:latin typeface="微軟正黑體" panose="020B0604030504040204" pitchFamily="34" charset="-120"/>
                          <a:ea typeface="微軟正黑體" panose="020B0604030504040204" pitchFamily="34" charset="-120"/>
                        </a:rPr>
                        <a:t>月</a:t>
                      </a:r>
                      <a:r>
                        <a:rPr lang="en-US" altLang="zh-CN" sz="1400" b="1" dirty="0">
                          <a:latin typeface="微軟正黑體" panose="020B0604030504040204" pitchFamily="34" charset="-120"/>
                          <a:ea typeface="微軟正黑體" panose="020B0604030504040204" pitchFamily="34" charset="-120"/>
                        </a:rPr>
                        <a:t>7</a:t>
                      </a:r>
                      <a:r>
                        <a:rPr lang="zh-CN" altLang="en-US" sz="1400" b="1" dirty="0">
                          <a:latin typeface="微軟正黑體" panose="020B0604030504040204" pitchFamily="34" charset="-120"/>
                          <a:ea typeface="微軟正黑體" panose="020B0604030504040204" pitchFamily="34" charset="-120"/>
                        </a:rPr>
                        <a:t>日</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北洋政府要求日本撤兵</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没有撤兵，并提出</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二十一条</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要求。</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1022205"/>
                  </a:ext>
                </a:extLst>
              </a:tr>
              <a:tr h="580907">
                <a:tc>
                  <a:txBody>
                    <a:bodyPr/>
                    <a:lstStyle/>
                    <a:p>
                      <a:r>
                        <a:rPr lang="en-US" altLang="zh-CN" sz="1400" b="1" dirty="0">
                          <a:latin typeface="微軟正黑體" panose="020B0604030504040204" pitchFamily="34" charset="-120"/>
                          <a:ea typeface="微軟正黑體" panose="020B0604030504040204" pitchFamily="34" charset="-120"/>
                        </a:rPr>
                        <a:t>1915</a:t>
                      </a:r>
                      <a:r>
                        <a:rPr lang="zh-CN" altLang="en-US" sz="1400" b="1" dirty="0">
                          <a:latin typeface="微軟正黑體" panose="020B0604030504040204" pitchFamily="34" charset="-120"/>
                          <a:ea typeface="微軟正黑體" panose="020B0604030504040204" pitchFamily="34" charset="-120"/>
                        </a:rPr>
                        <a:t>年</a:t>
                      </a:r>
                      <a:r>
                        <a:rPr lang="en-US" altLang="zh-CN" sz="1400" b="1" dirty="0">
                          <a:latin typeface="微軟正黑體" panose="020B0604030504040204" pitchFamily="34" charset="-120"/>
                          <a:ea typeface="微軟正黑體" panose="020B0604030504040204" pitchFamily="34" charset="-120"/>
                        </a:rPr>
                        <a:t>5</a:t>
                      </a:r>
                      <a:r>
                        <a:rPr lang="zh-CN" altLang="en-US" sz="1400" b="1" dirty="0">
                          <a:latin typeface="微軟正黑體" panose="020B0604030504040204" pitchFamily="34" charset="-120"/>
                          <a:ea typeface="微軟正黑體" panose="020B0604030504040204" pitchFamily="34" charset="-120"/>
                        </a:rPr>
                        <a:t>月</a:t>
                      </a:r>
                      <a:r>
                        <a:rPr lang="en-US" altLang="zh-CN" sz="1400" b="1" dirty="0">
                          <a:latin typeface="微軟正黑體" panose="020B0604030504040204" pitchFamily="34" charset="-120"/>
                          <a:ea typeface="微軟正黑體" panose="020B0604030504040204" pitchFamily="34" charset="-120"/>
                        </a:rPr>
                        <a:t>8</a:t>
                      </a:r>
                      <a:r>
                        <a:rPr lang="zh-CN" altLang="en-US" sz="1400" b="1" dirty="0">
                          <a:latin typeface="微軟正黑體" panose="020B0604030504040204" pitchFamily="34" charset="-120"/>
                          <a:ea typeface="微軟正黑體" panose="020B0604030504040204" pitchFamily="34" charset="-120"/>
                        </a:rPr>
                        <a:t>日</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二十一条</a:t>
                      </a:r>
                      <a:r>
                        <a:rPr lang="en-US" altLang="zh-CN" sz="1400" b="1" dirty="0">
                          <a:latin typeface="微軟正黑體" panose="020B0604030504040204" pitchFamily="34" charset="-120"/>
                          <a:ea typeface="微軟正黑體" panose="020B0604030504040204" pitchFamily="34" charset="-120"/>
                        </a:rPr>
                        <a:t>》</a:t>
                      </a:r>
                      <a:endParaRPr lang="zh-CN" altLang="en-US" sz="1400" b="1" dirty="0">
                        <a:latin typeface="微軟正黑體" panose="020B0604030504040204" pitchFamily="34" charset="-120"/>
                        <a:ea typeface="微軟正黑體" panose="020B0604030504040204" pitchFamily="34" charset="-12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袁世凯政府承认日本</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二十一条</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大部分要求，并于</a:t>
                      </a:r>
                      <a:r>
                        <a:rPr lang="en-US" altLang="zh-CN" sz="1400" b="1" dirty="0">
                          <a:latin typeface="微軟正黑體" panose="020B0604030504040204" pitchFamily="34" charset="-120"/>
                          <a:ea typeface="微軟正黑體" panose="020B0604030504040204" pitchFamily="34" charset="-120"/>
                        </a:rPr>
                        <a:t>5</a:t>
                      </a:r>
                      <a:r>
                        <a:rPr lang="zh-CN" altLang="en-US" sz="1400" b="1" dirty="0">
                          <a:latin typeface="微軟正黑體" panose="020B0604030504040204" pitchFamily="34" charset="-120"/>
                          <a:ea typeface="微軟正黑體" panose="020B0604030504040204" pitchFamily="34" charset="-120"/>
                        </a:rPr>
                        <a:t>月</a:t>
                      </a:r>
                      <a:r>
                        <a:rPr lang="en-US" altLang="zh-CN" sz="1400" b="1" dirty="0">
                          <a:latin typeface="微軟正黑體" panose="020B0604030504040204" pitchFamily="34" charset="-120"/>
                          <a:ea typeface="微軟正黑體" panose="020B0604030504040204" pitchFamily="34" charset="-120"/>
                        </a:rPr>
                        <a:t>25</a:t>
                      </a:r>
                      <a:r>
                        <a:rPr lang="zh-CN" altLang="en-US" sz="1400" b="1" dirty="0">
                          <a:latin typeface="微軟正黑體" panose="020B0604030504040204" pitchFamily="34" charset="-120"/>
                          <a:ea typeface="微軟正黑體" panose="020B0604030504040204" pitchFamily="34" charset="-120"/>
                        </a:rPr>
                        <a:t>日签订</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中日民四条约</a:t>
                      </a:r>
                      <a:r>
                        <a:rPr lang="en-US" altLang="zh-CN" sz="1400" b="1" dirty="0">
                          <a:latin typeface="微軟正黑體" panose="020B0604030504040204" pitchFamily="34" charset="-120"/>
                          <a:ea typeface="微軟正黑體" panose="020B0604030504040204" pitchFamily="34" charset="-120"/>
                        </a:rPr>
                        <a:t>》</a:t>
                      </a:r>
                      <a:r>
                        <a:rPr lang="zh-CN" altLang="en-US" sz="1400" b="1" dirty="0">
                          <a:latin typeface="微軟正黑體" panose="020B0604030504040204" pitchFamily="34" charset="-120"/>
                          <a:ea typeface="微軟正黑體" panose="020B0604030504040204" pitchFamily="34" charset="-12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6216026"/>
                  </a:ext>
                </a:extLst>
              </a:tr>
              <a:tr h="379467">
                <a:tc>
                  <a:txBody>
                    <a:bodyPr/>
                    <a:lstStyle/>
                    <a:p>
                      <a:r>
                        <a:rPr lang="en-US" altLang="zh-CN" sz="1400" b="1" dirty="0">
                          <a:latin typeface="微軟正黑體" panose="020B0604030504040204" pitchFamily="34" charset="-120"/>
                          <a:ea typeface="微軟正黑體" panose="020B0604030504040204" pitchFamily="34" charset="-120"/>
                        </a:rPr>
                        <a:t>1928</a:t>
                      </a:r>
                      <a:r>
                        <a:rPr lang="zh-CN" altLang="en-US" sz="1400" b="1" dirty="0">
                          <a:latin typeface="微軟正黑體" panose="020B0604030504040204" pitchFamily="34" charset="-120"/>
                          <a:ea typeface="微軟正黑體" panose="020B0604030504040204" pitchFamily="34" charset="-120"/>
                        </a:rPr>
                        <a:t>年</a:t>
                      </a:r>
                      <a:r>
                        <a:rPr lang="en-US" altLang="zh-CN" sz="1400" b="1" dirty="0">
                          <a:latin typeface="微軟正黑體" panose="020B0604030504040204" pitchFamily="34" charset="-120"/>
                          <a:ea typeface="微軟正黑體" panose="020B0604030504040204" pitchFamily="34" charset="-120"/>
                        </a:rPr>
                        <a:t>5</a:t>
                      </a:r>
                      <a:r>
                        <a:rPr lang="zh-CN" altLang="en-US" sz="1400" b="1" dirty="0">
                          <a:latin typeface="微軟正黑體" panose="020B0604030504040204" pitchFamily="34" charset="-120"/>
                          <a:ea typeface="微軟正黑體" panose="020B0604030504040204" pitchFamily="34" charset="-120"/>
                        </a:rPr>
                        <a:t>月</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济南惨案</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杀害国民政府外交部山东交涉员蔡公时等</a:t>
                      </a:r>
                      <a:r>
                        <a:rPr lang="en-US" altLang="zh-CN" sz="1400" b="1" dirty="0">
                          <a:latin typeface="微軟正黑體" panose="020B0604030504040204" pitchFamily="34" charset="-120"/>
                          <a:ea typeface="微軟正黑體" panose="020B0604030504040204" pitchFamily="34" charset="-120"/>
                        </a:rPr>
                        <a:t>17</a:t>
                      </a:r>
                      <a:r>
                        <a:rPr lang="zh-CN" altLang="en-US" sz="1400" b="1" dirty="0">
                          <a:latin typeface="微軟正黑體" panose="020B0604030504040204" pitchFamily="34" charset="-120"/>
                          <a:ea typeface="微軟正黑體" panose="020B0604030504040204" pitchFamily="34" charset="-120"/>
                        </a:rPr>
                        <a:t>人</a:t>
                      </a:r>
                      <a:r>
                        <a:rPr lang="zh-TW" altLang="en-US" sz="1400" b="1" dirty="0">
                          <a:latin typeface="微軟正黑體" panose="020B0604030504040204" pitchFamily="34" charset="-120"/>
                          <a:ea typeface="微軟正黑體" panose="020B0604030504040204" pitchFamily="34" charset="-120"/>
                        </a:rPr>
                        <a:t>。</a:t>
                      </a:r>
                      <a:endParaRPr lang="zh-CN" altLang="en-US" sz="1400" b="1" dirty="0">
                        <a:latin typeface="微軟正黑體" panose="020B0604030504040204" pitchFamily="34" charset="-120"/>
                        <a:ea typeface="微軟正黑體" panose="020B0604030504040204" pitchFamily="34" charset="-12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935331"/>
                  </a:ext>
                </a:extLst>
              </a:tr>
              <a:tr h="379467">
                <a:tc>
                  <a:txBody>
                    <a:bodyPr/>
                    <a:lstStyle/>
                    <a:p>
                      <a:r>
                        <a:rPr lang="en-US" altLang="zh-CN" sz="1400" b="1" dirty="0">
                          <a:latin typeface="微軟正黑體" panose="020B0604030504040204" pitchFamily="34" charset="-120"/>
                          <a:ea typeface="微軟正黑體" panose="020B0604030504040204" pitchFamily="34" charset="-120"/>
                        </a:rPr>
                        <a:t>1928</a:t>
                      </a:r>
                      <a:r>
                        <a:rPr lang="zh-CN" altLang="en-US" sz="1400" b="1" dirty="0">
                          <a:latin typeface="微軟正黑體" panose="020B0604030504040204" pitchFamily="34" charset="-120"/>
                          <a:ea typeface="微軟正黑體" panose="020B0604030504040204" pitchFamily="34" charset="-120"/>
                        </a:rPr>
                        <a:t>年</a:t>
                      </a:r>
                      <a:r>
                        <a:rPr lang="en-US" altLang="zh-CN" sz="1400" b="1" dirty="0">
                          <a:latin typeface="微軟正黑體" panose="020B0604030504040204" pitchFamily="34" charset="-120"/>
                          <a:ea typeface="微軟正黑體" panose="020B0604030504040204" pitchFamily="34" charset="-120"/>
                        </a:rPr>
                        <a:t>6</a:t>
                      </a:r>
                      <a:r>
                        <a:rPr lang="zh-CN" altLang="en-US" sz="1400" b="1" dirty="0">
                          <a:latin typeface="微軟正黑體" panose="020B0604030504040204" pitchFamily="34" charset="-120"/>
                          <a:ea typeface="微軟正黑體" panose="020B0604030504040204" pitchFamily="34" charset="-120"/>
                        </a:rPr>
                        <a:t>月</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皇姑屯事件</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400" b="1" dirty="0">
                          <a:latin typeface="微軟正黑體" panose="020B0604030504040204" pitchFamily="34" charset="-120"/>
                          <a:ea typeface="微軟正黑體" panose="020B0604030504040204" pitchFamily="34" charset="-120"/>
                        </a:rPr>
                        <a:t>张作霖于返回东北时被炸死。</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376704"/>
                  </a:ext>
                </a:extLst>
              </a:tr>
            </a:tbl>
          </a:graphicData>
        </a:graphic>
      </p:graphicFrame>
      <p:sp>
        <p:nvSpPr>
          <p:cNvPr id="10" name="文本框 1">
            <a:extLst>
              <a:ext uri="{FF2B5EF4-FFF2-40B4-BE49-F238E27FC236}">
                <a16:creationId xmlns:a16="http://schemas.microsoft.com/office/drawing/2014/main" id="{2D3CB318-1758-4378-937D-584E6F49B686}"/>
              </a:ext>
            </a:extLst>
          </p:cNvPr>
          <p:cNvSpPr txBox="1"/>
          <p:nvPr/>
        </p:nvSpPr>
        <p:spPr>
          <a:xfrm>
            <a:off x="1295401" y="665184"/>
            <a:ext cx="6417205" cy="769441"/>
          </a:xfrm>
          <a:prstGeom prst="rect">
            <a:avLst/>
          </a:prstGeom>
          <a:noFill/>
        </p:spPr>
        <p:txBody>
          <a:bodyPr wrap="square" rtlCol="0">
            <a:spAutoFit/>
          </a:bodyPr>
          <a:lstStyle/>
          <a:p>
            <a:r>
              <a:rPr lang="zh-CN" altLang="en-US" sz="4400" b="1" dirty="0">
                <a:latin typeface="DengXian" panose="02010600030101010101" pitchFamily="2" charset="-122"/>
                <a:ea typeface="DengXian" panose="02010600030101010101" pitchFamily="2" charset="-122"/>
              </a:rPr>
              <a:t>日本侵略中国</a:t>
            </a:r>
            <a:r>
              <a:rPr lang="zh-TW" altLang="en-US" sz="4400" b="1" dirty="0">
                <a:latin typeface="DengXian" panose="02010600030101010101" pitchFamily="2" charset="-122"/>
                <a:ea typeface="DengXian" panose="02010600030101010101" pitchFamily="2" charset="-122"/>
              </a:rPr>
              <a:t>的野心</a:t>
            </a:r>
            <a:endParaRPr lang="zh-CN" altLang="en-US" sz="4400" b="1"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105751415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有機">
  <a:themeElements>
    <a:clrScheme name="有機">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有機">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有機">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EF829C2D0BC7F544BE1FEDE0EECD7245" ma:contentTypeVersion="14" ma:contentTypeDescription="建立新的文件。" ma:contentTypeScope="" ma:versionID="4606fac7ac9978a5b87da942421fe0ae">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57b0de6e05354ac2cd51f0e296fe1676" ns2:_="" ns3:_="">
    <xsd:import namespace="de5c2c51-7906-4fac-bf5c-36dc0d54e7e0"/>
    <xsd:import namespace="864ccfde-09d8-454f-ae99-5f29ab7239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影像標籤"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49f1219-beaa-421d-9806-7d84e40066c1}"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95F04D91-27FC-450B-B0CC-CDB511154BDE}"/>
</file>

<file path=customXml/itemProps2.xml><?xml version="1.0" encoding="utf-8"?>
<ds:datastoreItem xmlns:ds="http://schemas.openxmlformats.org/officeDocument/2006/customXml" ds:itemID="{CC04C325-F0EB-47B9-899B-7DABDF3985C1}"/>
</file>

<file path=customXml/itemProps3.xml><?xml version="1.0" encoding="utf-8"?>
<ds:datastoreItem xmlns:ds="http://schemas.openxmlformats.org/officeDocument/2006/customXml" ds:itemID="{8823EE02-F71B-4F3C-8FD3-B6C0DC5A7DA2}"/>
</file>

<file path=docProps/app.xml><?xml version="1.0" encoding="utf-8"?>
<Properties xmlns="http://schemas.openxmlformats.org/officeDocument/2006/extended-properties" xmlns:vt="http://schemas.openxmlformats.org/officeDocument/2006/docPropsVTypes">
  <Template>Organic</Template>
  <TotalTime>4619</TotalTime>
  <Words>4623</Words>
  <Application>Microsoft Office PowerPoint</Application>
  <PresentationFormat>寬螢幕</PresentationFormat>
  <Paragraphs>361</Paragraphs>
  <Slides>40</Slides>
  <Notes>13</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40</vt:i4>
      </vt:variant>
    </vt:vector>
  </HeadingPairs>
  <TitlesOfParts>
    <vt:vector size="53" baseType="lpstr">
      <vt:lpstr>DengXian</vt:lpstr>
      <vt:lpstr>微軟正黑體</vt:lpstr>
      <vt:lpstr>新細明體</vt:lpstr>
      <vt:lpstr>標楷體</vt:lpstr>
      <vt:lpstr>Arial</vt:lpstr>
      <vt:lpstr>Arial Black</vt:lpstr>
      <vt:lpstr>Calibri</vt:lpstr>
      <vt:lpstr>Franklin Gothic Book</vt:lpstr>
      <vt:lpstr>Garamond</vt:lpstr>
      <vt:lpstr>Palatino Linotype</vt:lpstr>
      <vt:lpstr>Times New Roman</vt:lpstr>
      <vt:lpstr>Wingdings</vt:lpstr>
      <vt:lpstr>有機</vt:lpstr>
      <vt:lpstr>PowerPoint 簡報</vt:lpstr>
      <vt:lpstr>中国历史科 课堂教学设计及教学资源参考</vt:lpstr>
      <vt:lpstr>PowerPoint 簡報</vt:lpstr>
      <vt:lpstr>PowerPoint 簡報</vt:lpstr>
      <vt:lpstr>PowerPoint 簡報</vt:lpstr>
      <vt:lpstr>  思考站  1. 警钟上刻有「勿忘国耻」，「国耻」是指甚么？  2.「撞钟14下」有何含意？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思考站  1. 警钟上刻有「勿忘国耻」，「国耻」是指甚么？ </vt:lpstr>
      <vt:lpstr>PowerPoint 簡報</vt:lpstr>
      <vt:lpstr>  思考站   2.「撞钟14下」有何含意？</vt:lpstr>
      <vt:lpstr>PowerPoint 簡報</vt:lpstr>
      <vt:lpstr>  九一八事变距今已经九十多年，中国人一直铭记这段历史，民众坚持于每年举行悼念活动，你认为有甚么正面作用和意义呢？ </vt:lpstr>
      <vt:lpstr>PowerPoint 簡報</vt:lpstr>
      <vt:lpstr>延伸阅读参考举隅</vt:lpstr>
      <vt:lpstr>多媒体资源举隅</vt:lpstr>
      <vt:lpstr>教学资源举隅</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CHAN, Ka-kiu</dc:creator>
  <cp:lastModifiedBy>CHEUNG, Tin-wai</cp:lastModifiedBy>
  <cp:revision>509</cp:revision>
  <cp:lastPrinted>2022-08-23T03:09:50Z</cp:lastPrinted>
  <dcterms:created xsi:type="dcterms:W3CDTF">2021-08-13T16:20:47Z</dcterms:created>
  <dcterms:modified xsi:type="dcterms:W3CDTF">2026-01-26T07:24:14Z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